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ink/ink1.xml" ContentType="application/inkml+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ink/ink2.xml" ContentType="application/inkml+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ink/ink3.xml" ContentType="application/inkml+xml"/>
  <Override PartName="/ppt/comments/comment1.xml" ContentType="application/vnd.openxmlformats-officedocument.presentationml.comments+xml"/>
  <Override PartName="/ppt/notesSlides/notesSlide1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88" r:id="rId1"/>
  </p:sldMasterIdLst>
  <p:notesMasterIdLst>
    <p:notesMasterId r:id="rId51"/>
  </p:notesMasterIdLst>
  <p:handoutMasterIdLst>
    <p:handoutMasterId r:id="rId52"/>
  </p:handoutMasterIdLst>
  <p:sldIdLst>
    <p:sldId id="751" r:id="rId2"/>
    <p:sldId id="978" r:id="rId3"/>
    <p:sldId id="883" r:id="rId4"/>
    <p:sldId id="993" r:id="rId5"/>
    <p:sldId id="1005" r:id="rId6"/>
    <p:sldId id="1006" r:id="rId7"/>
    <p:sldId id="994" r:id="rId8"/>
    <p:sldId id="738" r:id="rId9"/>
    <p:sldId id="1001" r:id="rId10"/>
    <p:sldId id="745" r:id="rId11"/>
    <p:sldId id="746" r:id="rId12"/>
    <p:sldId id="995" r:id="rId13"/>
    <p:sldId id="878" r:id="rId14"/>
    <p:sldId id="315" r:id="rId15"/>
    <p:sldId id="879" r:id="rId16"/>
    <p:sldId id="888" r:id="rId17"/>
    <p:sldId id="434" r:id="rId18"/>
    <p:sldId id="889" r:id="rId19"/>
    <p:sldId id="981" r:id="rId20"/>
    <p:sldId id="980" r:id="rId21"/>
    <p:sldId id="891" r:id="rId22"/>
    <p:sldId id="890" r:id="rId23"/>
    <p:sldId id="982" r:id="rId24"/>
    <p:sldId id="983" r:id="rId25"/>
    <p:sldId id="984" r:id="rId26"/>
    <p:sldId id="985" r:id="rId27"/>
    <p:sldId id="998" r:id="rId28"/>
    <p:sldId id="996" r:id="rId29"/>
    <p:sldId id="403" r:id="rId30"/>
    <p:sldId id="876" r:id="rId31"/>
    <p:sldId id="990" r:id="rId32"/>
    <p:sldId id="989" r:id="rId33"/>
    <p:sldId id="404" r:id="rId34"/>
    <p:sldId id="372" r:id="rId35"/>
    <p:sldId id="407" r:id="rId36"/>
    <p:sldId id="875" r:id="rId37"/>
    <p:sldId id="410" r:id="rId38"/>
    <p:sldId id="411" r:id="rId39"/>
    <p:sldId id="413" r:id="rId40"/>
    <p:sldId id="416" r:id="rId41"/>
    <p:sldId id="408" r:id="rId42"/>
    <p:sldId id="894" r:id="rId43"/>
    <p:sldId id="776" r:id="rId44"/>
    <p:sldId id="1003" r:id="rId45"/>
    <p:sldId id="899" r:id="rId46"/>
    <p:sldId id="900" r:id="rId47"/>
    <p:sldId id="1007" r:id="rId48"/>
    <p:sldId id="986" r:id="rId49"/>
    <p:sldId id="987" r:id="rId50"/>
  </p:sldIdLst>
  <p:sldSz cx="9144000" cy="6858000" type="screen4x3"/>
  <p:notesSz cx="7010400" cy="9296400"/>
  <p:custDataLst>
    <p:tags r:id="rId53"/>
  </p:custDataLst>
  <p:defaultTextStyle>
    <a:defPPr>
      <a:defRPr lang="en-US"/>
    </a:defPPr>
    <a:lvl1pPr algn="l" rtl="0" fontAlgn="base">
      <a:spcBef>
        <a:spcPct val="0"/>
      </a:spcBef>
      <a:spcAft>
        <a:spcPct val="0"/>
      </a:spcAft>
      <a:defRPr sz="3200" kern="1200">
        <a:solidFill>
          <a:srgbClr val="081F5B"/>
        </a:solidFill>
        <a:latin typeface="Arial" panose="020B0604020202020204" pitchFamily="34" charset="0"/>
        <a:ea typeface="MS PGothic" panose="020B0600070205080204" pitchFamily="34" charset="-128"/>
        <a:cs typeface="+mn-cs"/>
      </a:defRPr>
    </a:lvl1pPr>
    <a:lvl2pPr marL="457200" algn="l" rtl="0" fontAlgn="base">
      <a:spcBef>
        <a:spcPct val="0"/>
      </a:spcBef>
      <a:spcAft>
        <a:spcPct val="0"/>
      </a:spcAft>
      <a:defRPr sz="3200" kern="1200">
        <a:solidFill>
          <a:srgbClr val="081F5B"/>
        </a:solidFill>
        <a:latin typeface="Arial" panose="020B0604020202020204" pitchFamily="34" charset="0"/>
        <a:ea typeface="MS PGothic" panose="020B0600070205080204" pitchFamily="34" charset="-128"/>
        <a:cs typeface="+mn-cs"/>
      </a:defRPr>
    </a:lvl2pPr>
    <a:lvl3pPr marL="914400" algn="l" rtl="0" fontAlgn="base">
      <a:spcBef>
        <a:spcPct val="0"/>
      </a:spcBef>
      <a:spcAft>
        <a:spcPct val="0"/>
      </a:spcAft>
      <a:defRPr sz="3200" kern="1200">
        <a:solidFill>
          <a:srgbClr val="081F5B"/>
        </a:solidFill>
        <a:latin typeface="Arial" panose="020B0604020202020204" pitchFamily="34" charset="0"/>
        <a:ea typeface="MS PGothic" panose="020B0600070205080204" pitchFamily="34" charset="-128"/>
        <a:cs typeface="+mn-cs"/>
      </a:defRPr>
    </a:lvl3pPr>
    <a:lvl4pPr marL="1371600" algn="l" rtl="0" fontAlgn="base">
      <a:spcBef>
        <a:spcPct val="0"/>
      </a:spcBef>
      <a:spcAft>
        <a:spcPct val="0"/>
      </a:spcAft>
      <a:defRPr sz="3200" kern="1200">
        <a:solidFill>
          <a:srgbClr val="081F5B"/>
        </a:solidFill>
        <a:latin typeface="Arial" panose="020B0604020202020204" pitchFamily="34" charset="0"/>
        <a:ea typeface="MS PGothic" panose="020B0600070205080204" pitchFamily="34" charset="-128"/>
        <a:cs typeface="+mn-cs"/>
      </a:defRPr>
    </a:lvl4pPr>
    <a:lvl5pPr marL="1828800" algn="l" rtl="0" fontAlgn="base">
      <a:spcBef>
        <a:spcPct val="0"/>
      </a:spcBef>
      <a:spcAft>
        <a:spcPct val="0"/>
      </a:spcAft>
      <a:defRPr sz="3200" kern="1200">
        <a:solidFill>
          <a:srgbClr val="081F5B"/>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sz="3200" kern="1200">
        <a:solidFill>
          <a:srgbClr val="081F5B"/>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sz="3200" kern="1200">
        <a:solidFill>
          <a:srgbClr val="081F5B"/>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sz="3200" kern="1200">
        <a:solidFill>
          <a:srgbClr val="081F5B"/>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sz="3200" kern="1200">
        <a:solidFill>
          <a:srgbClr val="081F5B"/>
        </a:solidFill>
        <a:latin typeface="Arial"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AD4BFBA-DD91-D4D4-D508-A5DD1B5ED328}" name="Piyush Agrawal" initials="PA" userId="S::pagraw13@jh.edu::e21d6a5c-db8c-4d99-823f-d3417313c5d3"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Evgeny Kagan" initials="EK" lastIdx="1" clrIdx="0">
    <p:extLst>
      <p:ext uri="{19B8F6BF-5375-455C-9EA6-DF929625EA0E}">
        <p15:presenceInfo xmlns:p15="http://schemas.microsoft.com/office/powerpoint/2012/main" userId="S::ekagan3@jh.edu::35c7eb4c-bf5b-491d-9c72-b981c4489c8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2C74"/>
    <a:srgbClr val="0C2F8B"/>
    <a:srgbClr val="092E78"/>
    <a:srgbClr val="3333CC"/>
    <a:srgbClr val="379DF1"/>
    <a:srgbClr val="EDB5B5"/>
    <a:srgbClr val="C00000"/>
    <a:srgbClr val="FFCC00"/>
    <a:srgbClr val="E8AF10"/>
    <a:srgbClr val="FF99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821" autoAdjust="0"/>
    <p:restoredTop sz="85827" autoAdjust="0"/>
  </p:normalViewPr>
  <p:slideViewPr>
    <p:cSldViewPr>
      <p:cViewPr varScale="1">
        <p:scale>
          <a:sx n="98" d="100"/>
          <a:sy n="98" d="100"/>
        </p:scale>
        <p:origin x="2536" y="1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5082"/>
    </p:cViewPr>
  </p:sorterViewPr>
  <p:notesViewPr>
    <p:cSldViewPr>
      <p:cViewPr varScale="1">
        <p:scale>
          <a:sx n="136" d="100"/>
          <a:sy n="136" d="100"/>
        </p:scale>
        <p:origin x="120" y="118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gs" Target="tags/tag1.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8/10/relationships/authors" Target="author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handoutMaster" Target="handoutMasters/handout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1-24T13:21:37.075" idx="1">
    <p:pos x="4651" y="817"/>
    <p:text>Note: TC = total costs (year 1 + year2). In each year we can have vaccination costs and treatment costs.</p:text>
    <p:extLst>
      <p:ext uri="{C676402C-5697-4E1C-873F-D02D1690AC5C}">
        <p15:threadingInfo xmlns:p15="http://schemas.microsoft.com/office/powerpoint/2012/main" timeZoneBias="30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auto">
          <a:xfrm>
            <a:off x="0" y="0"/>
            <a:ext cx="3038475" cy="465138"/>
          </a:xfrm>
          <a:prstGeom prst="rect">
            <a:avLst/>
          </a:prstGeom>
          <a:noFill/>
          <a:ln w="9525">
            <a:noFill/>
            <a:miter lim="800000"/>
            <a:headEnd/>
            <a:tailEnd/>
          </a:ln>
        </p:spPr>
        <p:txBody>
          <a:bodyPr vert="horz" wrap="square" lIns="93177" tIns="46589" rIns="93177" bIns="46589" numCol="1" anchor="t" anchorCtr="0" compatLnSpc="1">
            <a:prstTxWarp prst="textNoShape">
              <a:avLst/>
            </a:prstTxWarp>
          </a:bodyPr>
          <a:lstStyle>
            <a:lvl1pPr defTabSz="931863">
              <a:defRPr sz="1200">
                <a:latin typeface="NewsGoth BT" pitchFamily="34" charset="0"/>
                <a:ea typeface="+mn-ea"/>
                <a:cs typeface="+mn-cs"/>
              </a:defRPr>
            </a:lvl1pPr>
          </a:lstStyle>
          <a:p>
            <a:pPr>
              <a:defRPr/>
            </a:pPr>
            <a:endParaRPr lang="en-US" dirty="0"/>
          </a:p>
        </p:txBody>
      </p:sp>
      <p:sp>
        <p:nvSpPr>
          <p:cNvPr id="3" name="Date Placeholder 2"/>
          <p:cNvSpPr>
            <a:spLocks noGrp="1"/>
          </p:cNvSpPr>
          <p:nvPr>
            <p:ph type="dt" sz="quarter" idx="1"/>
          </p:nvPr>
        </p:nvSpPr>
        <p:spPr bwMode="auto">
          <a:xfrm>
            <a:off x="3970338" y="0"/>
            <a:ext cx="3038475" cy="465138"/>
          </a:xfrm>
          <a:prstGeom prst="rect">
            <a:avLst/>
          </a:prstGeom>
          <a:noFill/>
          <a:ln w="9525">
            <a:noFill/>
            <a:miter lim="800000"/>
            <a:headEnd/>
            <a:tailEnd/>
          </a:ln>
        </p:spPr>
        <p:txBody>
          <a:bodyPr vert="horz" wrap="square" lIns="93177" tIns="46589" rIns="93177" bIns="46589" numCol="1" anchor="t" anchorCtr="0" compatLnSpc="1">
            <a:prstTxWarp prst="textNoShape">
              <a:avLst/>
            </a:prstTxWarp>
          </a:bodyPr>
          <a:lstStyle>
            <a:lvl1pPr algn="r" defTabSz="931863">
              <a:defRPr sz="1200">
                <a:latin typeface="NewsGoth BT" pitchFamily="34" charset="0"/>
              </a:defRPr>
            </a:lvl1pPr>
          </a:lstStyle>
          <a:p>
            <a:pPr>
              <a:defRPr/>
            </a:pPr>
            <a:fld id="{9AEBCC7B-132B-4F6D-98D1-49E8AD7A11E0}" type="datetimeFigureOut">
              <a:rPr lang="en-US"/>
              <a:pPr>
                <a:defRPr/>
              </a:pPr>
              <a:t>12/14/24</a:t>
            </a:fld>
            <a:endParaRPr lang="en-US" dirty="0"/>
          </a:p>
        </p:txBody>
      </p:sp>
      <p:sp>
        <p:nvSpPr>
          <p:cNvPr id="4" name="Footer Placeholder 3"/>
          <p:cNvSpPr>
            <a:spLocks noGrp="1"/>
          </p:cNvSpPr>
          <p:nvPr>
            <p:ph type="ftr" sz="quarter" idx="2"/>
          </p:nvPr>
        </p:nvSpPr>
        <p:spPr bwMode="auto">
          <a:xfrm>
            <a:off x="0" y="8829675"/>
            <a:ext cx="3038475" cy="465138"/>
          </a:xfrm>
          <a:prstGeom prst="rect">
            <a:avLst/>
          </a:prstGeom>
          <a:noFill/>
          <a:ln w="9525">
            <a:noFill/>
            <a:miter lim="800000"/>
            <a:headEnd/>
            <a:tailEnd/>
          </a:ln>
        </p:spPr>
        <p:txBody>
          <a:bodyPr vert="horz" wrap="square" lIns="93177" tIns="46589" rIns="93177" bIns="46589" numCol="1" anchor="b" anchorCtr="0" compatLnSpc="1">
            <a:prstTxWarp prst="textNoShape">
              <a:avLst/>
            </a:prstTxWarp>
          </a:bodyPr>
          <a:lstStyle>
            <a:lvl1pPr defTabSz="931863">
              <a:defRPr sz="1200">
                <a:latin typeface="NewsGoth BT" pitchFamily="34" charset="0"/>
                <a:ea typeface="+mn-ea"/>
                <a:cs typeface="+mn-cs"/>
              </a:defRPr>
            </a:lvl1pPr>
          </a:lstStyle>
          <a:p>
            <a:pPr>
              <a:defRPr/>
            </a:pPr>
            <a:endParaRPr lang="en-US" dirty="0"/>
          </a:p>
        </p:txBody>
      </p:sp>
      <p:sp>
        <p:nvSpPr>
          <p:cNvPr id="5" name="Slide Number Placeholder 4"/>
          <p:cNvSpPr>
            <a:spLocks noGrp="1"/>
          </p:cNvSpPr>
          <p:nvPr>
            <p:ph type="sldNum" sz="quarter" idx="3"/>
          </p:nvPr>
        </p:nvSpPr>
        <p:spPr bwMode="auto">
          <a:xfrm>
            <a:off x="3970338" y="8829675"/>
            <a:ext cx="3038475" cy="465138"/>
          </a:xfrm>
          <a:prstGeom prst="rect">
            <a:avLst/>
          </a:prstGeom>
          <a:noFill/>
          <a:ln w="9525">
            <a:noFill/>
            <a:miter lim="800000"/>
            <a:headEnd/>
            <a:tailEnd/>
          </a:ln>
        </p:spPr>
        <p:txBody>
          <a:bodyPr vert="horz" wrap="square" lIns="93177" tIns="46589" rIns="93177" bIns="46589" numCol="1" anchor="b" anchorCtr="0" compatLnSpc="1">
            <a:prstTxWarp prst="textNoShape">
              <a:avLst/>
            </a:prstTxWarp>
          </a:bodyPr>
          <a:lstStyle>
            <a:lvl1pPr algn="r" defTabSz="931863">
              <a:defRPr sz="1200">
                <a:latin typeface="NewsGoth BT" pitchFamily="34" charset="0"/>
              </a:defRPr>
            </a:lvl1pPr>
          </a:lstStyle>
          <a:p>
            <a:fld id="{50E2CCEA-9899-4116-A5B9-91FD4D3C9024}" type="slidenum">
              <a:rPr lang="en-US"/>
              <a:pPr/>
              <a:t>‹#›</a:t>
            </a:fld>
            <a:endParaRPr lang="en-US" dirty="0"/>
          </a:p>
        </p:txBody>
      </p:sp>
    </p:spTree>
    <p:extLst>
      <p:ext uri="{BB962C8B-B14F-4D97-AF65-F5344CB8AC3E}">
        <p14:creationId xmlns:p14="http://schemas.microsoft.com/office/powerpoint/2010/main" val="1225213005"/>
      </p:ext>
    </p:extLst>
  </p:cSld>
  <p:clrMap bg1="lt1" tx1="dk1" bg2="lt2" tx2="dk2" accent1="accent1" accent2="accent2" accent3="accent3" accent4="accent4" accent5="accent5" accent6="accent6" hlink="hlink" folHlink="folHlink"/>
  <p:hf sldNum="0"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6:38:17.169"/>
    </inkml:context>
    <inkml:brush xml:id="br0">
      <inkml:brushProperty name="width" value="0.11429" units="cm"/>
      <inkml:brushProperty name="height" value="0.11429" units="cm"/>
    </inkml:brush>
  </inkml:definitions>
  <inkml:trace contextRef="#ctx0" brushRef="#br0">1 69 29626,'17'-11'-142,"-4"4"-1059,2-9 0,3 7-385,1 1 0,-1 4 1465,2-3 0,-5 4 470,5-1 0,-6 8-761,1 4 0,-2 7-540,-1 5 1,-5-2-52,1 1 0,-5 4-120,1 4 0,-3 2 349,-1-2 0,0 1-202,0 3 0,-5 1-226,-3-5 0,0 6 164,-3-2 1,2 2 692,-7 2 0,2 0 607,-1 0 0,0 1 2315,-4 2 0,5-5-2145,-2 1 0,0-1-43,0 1 1,1 1-105,3 0 1,6-5-364,2-3 0,-1-3-82,1-1 0,0 1-151,4-1 1,4 0-257,0 0 0,5-3 56,-2-1 0,2 0-10,-1 5 1,2-5 6,-2 0 1,-1 1-9,0 3 1,-3 4 170,4 0 0,-5 0 71,0-4 1,-1 0 172,-2 1 0,-2 0 313,-1 3 0,-3-2 82,-1 2 0,-2-3 113,5 0 0,-4-1-132,4 0 1,2-5-245,5-3 0,10-3 780,11-4-493,4-3 1,47-29 0,19-14-1,-27 12 1,1 0 0,-1 1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6:53:29.442"/>
    </inkml:context>
    <inkml:brush xml:id="br0">
      <inkml:brushProperty name="width" value="0.08571" units="cm"/>
      <inkml:brushProperty name="height" value="0.08571" units="cm"/>
    </inkml:brush>
  </inkml:definitions>
  <inkml:trace contextRef="#ctx0" brushRef="#br0">140 384 8170,'-4'11'-667,"0"1"0,0 5 863,4 2 0,-1 9-67,-3 7 0,3 5-220,-3 7 1,3-2 19,1-3 1,0 2-90,0-5 1,0-1 74,0-3 1,4-10-165,0-6 1,3-5 183,-3-2 0,1-6 65,-1-2 0,3-28 0,4-9 0</inkml:trace>
  <inkml:trace contextRef="#ctx0" brushRef="#br0" timeOffset="474">24 639 8170,'0'-12'0,"-5"1"0,-3-1 0,3 1-550,1-1 1,3 0 301,1 1 0,0-5 289,0 1 0,1-2 16,3 2 1,2 0 32,6-4 1,4 0-1,-1-4 0,6-1 4,-2 1 0,3 4-5,1-1 0,2 1 5,2-4 0,-2 5-30,6 2 0,-5 3 18,1 2 0,-4 1-132,-3 2 0,-3 3 119,-6 5 1,-3 5-143,0 3 1,-6 3 35,2 5 0,-3-2 29,-1 5 0,-5 2 9,-3 6 0,-2-3 7,-1 3 1,-2-1-16,-3 1 1,-1-2 3,-2 2 1,-2-3-4,6 0 1,-4-1 21,3 0 0,1-4-88,3 1 0,2-6 39,2 1 0,-1-6-53,5-1 87,0-5 0,6 6 7,1-5 1,4-1 97,5-3 1,3 0-106,0 0 0,5 0 45,-5 0 0,6 2-28,-2 2 0,3-2-5,1 6 1,-1-4-16,-2 3 0,0-3-13,-4 4 1,3-1-18,-3 0 0,-1 2-240,-3-5 105,-1 5 1,1-4 75,-1 3 0,-4-1-436,-3-4 372,2-1 0,-3 3-129,5-5 284,-6 0 0,3-5 0,-5-2 0</inkml:trace>
  <inkml:trace contextRef="#ctx0" brushRef="#br0" timeOffset="816">546 674 6166,'7'-5'329,"-1"3"-256,-2-2 1,-1-1-84,4 1 0,-3-3 6,4 3 1,-2-5-5,2 1 1,1 2 8,-5-2 1,4 0-1,-4-3 1,3-2-106,-3-3 0,0 3 93,-4-2 0,0 2-9,0 1 1,0 5 1,0-1 1,-4 4 243,0-4-117,-5 6 1,3-2 114,-6 8 0,5 2-132,-1 6 1,1 3 136,0 1 1,-2 4-81,5 0 0,-1 5-34,1 3 0,2-1-134,-1-4 0,3-4 74,3 0 1,4 0-203,4 0 0,1-2-55,0-6 0,1 0-37,2-4 1,2-2-1,2-5 0,3-1-389,-3-3 628,3-2 0,22-37 0,5-7 0</inkml:trace>
  <inkml:trace contextRef="#ctx0" brushRef="#br0" timeOffset="1159">860 511 8173,'0'-7'-187,"0"-1"-23,0 5 103,0-7-410,0 9 445,5-4 1,-3 6 157,6 3 0,-4 2-68,4 6 1,-2 3 21,2 1 0,2 0-5,-2 0 1,2-3-7,2 2 0,-4-2-32,-1-1 0,1-4 57,4-1 0,-5-3-9,1 4 1,-4-6 73,4 2-74,-1-2 1,1-8-99,0-1 1,-4-7 94,4-2 1,-6-5-66,2 2 0,1-3 36,-1-1 0,1 0-9,-1 0 0,-3-1-35,3 1 0,-3 4-9,-1-1 1,0 6-110,0-1 1,0 6 27,0 1-186,6 5 0,-5 0 67,3 6 1,-2 3 239,2 1 0,18 29 0,9 3 0</inkml:trace>
  <inkml:trace contextRef="#ctx0" brushRef="#br0" timeOffset="1357">1219 395 8173,'5'-11'-58,"-3"-1"0,4 6-148,-2 2 243,-3 2 1,6 4 73,-3 2 0,-3 2-30,3 6 1,1 4-66,-1 4 0,0 2-149,-4 1 0,1 0 37,3 0 1,-3 1-196,3-1 0,-3-1 20,-1-3 0,0 2-10,0-6 281,0 6 0,5-29 0,2-1 0</inkml:trace>
  <inkml:trace contextRef="#ctx0" brushRef="#br0" timeOffset="1516">1277 268 8173,'-5'-17'-308,"4"3"-38,-3-6 0,3 6 171,1-1 253,0 7-557,0 3 262,5 5 30,1 5 1,5 5 186,-4 6 0,14 40 0,-2 8 0</inkml:trace>
  <inkml:trace contextRef="#ctx0" brushRef="#br0" timeOffset="1924">1533 384 8173,'-6'-7'0,"5"-3"-550,-3 2 0,-1 2 133,1-2 487,0 5-43,-1-2 1,3 5 25,-6 0 10,5 0-32,-7 0 1,9 5-63,-3 3 0,3-1 86,1 0-30,-6 1 0,5 4 47,-3-1-37,3 1 0,1 0-17,0-1 1,1-1-1,3-2 0,-1 2-46,4-2 1,-3-1 51,4 0 1,0 0-60,3 1 0,1 1 45,0-6 1,-1 5 38,1-4 1,-2 5 7,-2-1 0,1-2 6,-5 2 1,0-4 26,-4 4-33,0-1 0,-2 5-48,-2 0 0,-2-5 37,-6 1 0,-3-2-103,-1 2 0,1 1 85,3-5 1,1 4-226,-1-4 0,4 0-292,1-4-72,4 0 299,-2 0 262,5 0 0,36-31 0,9-8 0</inkml:trace>
  <inkml:trace contextRef="#ctx0" brushRef="#br0" timeOffset="2142">1707 302 8173,'0'-18'0,"4"2"0,-1 4 0,3 4 0,-3 1 0,0 4 265,5-1 55,-6 3 0,7 3-265,-5 6 0,1 0-290,-1 7 1,-2 3 127,1 2 1,-1-1 113,-2 4 0,0-6-230,0 6 1,4-3 99,-1-1 1,1 3-84,-4-3 1,0-2-95,0-2 0,2-3 300,1-4 0,4-24 0,5-9 0</inkml:trace>
  <inkml:trace contextRef="#ctx0" brushRef="#br0" timeOffset="2308">1765 152 8171,'0'-20'-517,"0"1"0,-4 1 259,0-1 0,0 2 957,4 5-61,0 6-865,0 1 0,1 5-35,3 0 1,-1 3-47,5 1 1,-5 9 162,5-1 145,-5 7 0,23 46 0,-1 16 0</inkml:trace>
  <inkml:trace contextRef="#ctx0" brushRef="#br0" timeOffset="2566">1997 94 8169,'0'-16'-143,"0"1"1,0-1-449,0 5 576,0-1 275,0 6-124,0 0 1,4 13-48,0 4 1,-1 6 135,-3 6 0,0 2-118,0 2 0,4 1-52,0 3 1,0 3-21,-4-3 1,4-3-148,0-1 1,1 2 53,-1-2 1,-2 0-222,6-4 0,0-5-79,3-3 1,1-2 110,0-1 0,1-6 128,2-2 0,-2-2 119,2-2 0,9-42 0,0-9 0</inkml:trace>
  <inkml:trace contextRef="#ctx0" brushRef="#br0" timeOffset="2724">2101 291 8163,'-11'-1'0,"-1"-3"0,2 1-455,2-5 0,-1 5 452,5-5 1,2 4 517,5-4 1,4 2-415,4-2 1,6-6-319,3 2 0,7-2-154,4 2 0,2-4 178,2-4 1,0 2-42,0-1 0,-1 3 72,1-3 0,-4 4-144,0-5 306,-5 6 0,-3-3 0,-6 6 0</inkml:trace>
  <inkml:trace contextRef="#ctx0" brushRef="#br0" timeOffset="3514">651 1765 8163,'-4'7'-573,"0"1"0,0 0 286,4 3 1,0 1 492,0 0 0,0-1-71,0 1 1,4-1-136,0 1 0,4 0 20,-5-1 0,3-3-11,-3 0 0,0-6 358,5 2-252,-6-3-103,9-1 1,-9-5 45,6-2 0,-5-5-73,0-3 0,-1 2 33,-2-3 0,0-2-95,0-1 1,0-2-5,0 2 1,-2-3 87,-1 3 0,0-2-37,-5 2 1,0-2 23,-3 5 0,3 2 52,0 7 0,1 1-41,-5 6 0,0 2 83,1 2 1,-1 3-66,1 9 1,3 7 5,0 8 1,6-1-9,-2 0 1,2 0 0,2 1 0,0-3-50,0-4 1,6-2-11,1-3 0,0-2-28,1-6 0,-1-4 60,5-3 1,-1-4 13,1-4 1,1-4-34,2-7 1,-2-4 0,3-4 0,-3-1 10,-2-3 1,1 1 2,0-5 0,-1 4 44,1-4 1,-2 5-37,-2-1 1,1 8 381,-5 3-222,0 3-133,1 7 0,-4 6-38,3 8 1,1 6-91,-1 1 1,5 6 49,-1-2 1,2 2-152,2-2 1,-1-1 204,1-2 0,30-3 0,9 3 0</inkml:trace>
  <inkml:trace contextRef="#ctx0" brushRef="#br0" timeOffset="4132">1208 1544 8163,'0'-11'0,"-4"-1"-191,0 0 0,-4 1-223,4-1 0,-3 1 391,3-1 1,-5 4 352,1 0 0,-1 1-237,1-5 0,-2 6 14,2 2 1,2 2-78,-2 2 0,0 0 40,-3 0 0,3 7-6,0 5 0,2 0-49,-2 8 1,-1-5-14,5 5 1,-4-1-75,5 4 1,-1 0 65,4 1 1,0-5-168,0 0 0,0-1 51,0 2 1,4-2-34,-1-3 0,6-6-16,-1 3 1,2-8-104,2 0 0,4-10 211,-1-5 1,4-3-1,-3-10 1,-1 4 113,-3-7 1,-1-2-125,1 2 0,-2-4 185,-2 4 1,1 4-81,-5 4 0,1 6-21,-1 1 60,-3 1 1,5 14 2,-6 1 1,0 14-68,0 6 0,0 8 0,0 3 1,0 1-49,0 6 1,0 2-17,0 6 0,0-1 30,0 6 1,0-1-14,0 4 0,0 1-2,0 3 0,0-7 17,0 3 1,0-7-1,0-1 1,-10-4 14,-1-3 0,-5-10 4,1-9 0,-2-11 176,-2-10 1,-2-1-112,6-2 1,-5-5 197,5-3 0,-1-9-50,5-6 1,3-6-18,0-5 1,6-6-135,-2-3 0,3-3 5,1-5 0,0-3-98,0-8 1,5 4-248,3 0 1,3 2 54,5 5 1,2 2 66,5 7 1,0 3-134,0 8 0,0 4 295,1 8 0,9 7 0,3 7 0</inkml:trace>
  <inkml:trace contextRef="#ctx0" brushRef="#br0" timeOffset="4825">1544 1509 8163,'0'-11'-889,"0"-1"1,0 1 1005,0-1 0,0 0-37,0 1-41,0-1 1,-1 0 22,-3 1 0,1 3 1,-4 0 0,3 6-27,-4-2 0,4 3 11,-3 1 1,3 0 0,-4 0 0,4 5 0,-4 3 0,2 3-55,-2 5 0,-1 0-8,5 4 1,-1 2-11,1-3 1,3 3 7,-3 1 0,3-4-10,1 1 1,0-6-32,0 1 1,0-2 57,0-1-17,0 0 1,1-6 10,3-2 0,-1-3-30,4-1 1,1-6-19,4-6 1,-1-1-8,1-6 1,-1 3 44,1-3 1,0 0-5,-1-4 1,0 1 13,-4 2 0,2 0-1,-5 4 1,0 1 64,-4 3-73,5 0 0,-4 5 79,3-1-87,-2 5 0,-2 3 0,0 8 1,0 2-23,0 2 0,0 0 34,0-1 0,4 1-29,-1 0 1,5-5 15,-4 1 1,5-2-41,-1 2 0,2-1 44,2-4 1,-5-1-1,1 2 0,0-3 22,3-1 1,0-1 7,-3-3 1,2-1 6,-2-3 1,1-2-31,-2 2 0,2-6-1,-5-2 1,4-1 9,-4 2 1,4 2 21,-5-2 0,1-2 42,-4 1 0,0 0 135,0 0 1,0 7-15,0-3 322,0 3-422,0 3 1,0 2 8,0 8 1,0 2 21,0 6 1,2 1-236,1 2 1,0-2-91,5 3 1,-4-2 21,3 1 1,0-2-168,1 3 1,2-7 357,-2-1 0,7-16 0,3 0 0</inkml:trace>
  <inkml:trace contextRef="#ctx0" brushRef="#br0" timeOffset="5075">1834 1126 8163,'-5'-11'0,"0"3"0,-3 0-715,-2 1 567,9-5 1,-6 6 187,3 2-15,3-3-17,-4 6 1,10-4 0,-4 3-8,3-1 222,-2 1-185,3-8 1,-4 7 23,3-4-24,-3 4 0,-1-3-327,0 2 83,-5 2-195,4-3 385,-4 10 16,5 2 0,5 41 0,1 8 0</inkml:trace>
  <inkml:trace contextRef="#ctx0" brushRef="#br0" timeOffset="5567">1869 1405 8170,'0'-7'-623,"0"-3"0,0 8 558,0-6 1,0 4 172,0-4 1,0 4-94,0-3 1,0 3 29,0-4 0,1 0 82,3-3 1,-2 3-31,1 0 0,3 0 7,-2-3 1,3-1-45,-3 1 13,5-1-154,-2 0 1,4 2 134,1 2 1,-4 3-77,-1 5 0,-3 0 45,4 0 0,-4 2-109,3 1 1,-4 4 54,1 4 1,-2 1 4,2 0 0,-2-1 17,2 1 0,-2-2 6,2-2 290,-3 2-170,4-3 33,1-1 0,-4-1-110,6-5 1,-4-1 31,3-3 0,-3-4-36,4-7 0,0 1-7,3-6 0,1 1 26,0-4 1,-5-4-15,1 0 0,0 0 81,3 3 0,-3 6-82,0 3 1,-4 3-5,4 5 0,-5 1 16,5 6 1,-5 2 28,1 2 0,1 6-46,-1 5 0,3 7-7,-3 1 0,5-1-90,-1 2 1,2-1-205,2-4 1,0-2-67,-1-2 0,5-3 109,-1-4 0,6-3-29,-2-5 1,3-1 63,1-3 1,0-7-152,1-4 0,-1-6-19,0 2 358,-5-3 0,9-27 0,-2-6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2-14T16:55:19.950"/>
    </inkml:context>
    <inkml:brush xml:id="br0">
      <inkml:brushProperty name="width" value="0.11429" units="cm"/>
      <inkml:brushProperty name="height" value="0.11429" units="cm"/>
    </inkml:brush>
  </inkml:definitions>
  <inkml:trace contextRef="#ctx0" brushRef="#br0">0 30 18588,'0'-12'-6903,"0"6"5214,0 0 913,0 6 844,0 0 0,10 11 1,3 2-1</inkml:trace>
  <inkml:trace contextRef="#ctx0" brushRef="#br0" timeOffset="1059">70 53 19211,'0'-12'-6562,"0"1"4065,0-1 1746,0 0 1032,5 6 1,17 16 0,9 10 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jpeg>
</file>

<file path=ppt/media/image20.png>
</file>

<file path=ppt/media/image21.png>
</file>

<file path=ppt/media/image22.png>
</file>

<file path=ppt/media/image23.jpeg>
</file>

<file path=ppt/media/image24.png>
</file>

<file path=ppt/media/image3.jpeg>
</file>

<file path=ppt/media/image4.png>
</file>

<file path=ppt/media/image5.png>
</file>

<file path=ppt/media/image6.pn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866" name="Rectangle 2"/>
          <p:cNvSpPr>
            <a:spLocks noGrp="1" noChangeArrowheads="1"/>
          </p:cNvSpPr>
          <p:nvPr>
            <p:ph type="hdr" sz="quarter"/>
          </p:nvPr>
        </p:nvSpPr>
        <p:spPr bwMode="auto">
          <a:xfrm>
            <a:off x="0" y="0"/>
            <a:ext cx="3038475" cy="465138"/>
          </a:xfrm>
          <a:prstGeom prst="rect">
            <a:avLst/>
          </a:prstGeom>
          <a:noFill/>
          <a:ln w="9525">
            <a:noFill/>
            <a:miter lim="800000"/>
            <a:headEnd/>
            <a:tailEnd/>
          </a:ln>
        </p:spPr>
        <p:txBody>
          <a:bodyPr vert="horz" wrap="square" lIns="93177" tIns="46589" rIns="93177" bIns="46589" numCol="1" anchor="t" anchorCtr="0" compatLnSpc="1">
            <a:prstTxWarp prst="textNoShape">
              <a:avLst/>
            </a:prstTxWarp>
          </a:bodyPr>
          <a:lstStyle>
            <a:lvl1pPr defTabSz="931863">
              <a:defRPr sz="1200">
                <a:solidFill>
                  <a:schemeClr val="tx1"/>
                </a:solidFill>
                <a:latin typeface="Cabin" panose="020B0803050202020004" pitchFamily="34" charset="0"/>
                <a:ea typeface="+mn-ea"/>
                <a:cs typeface="+mn-cs"/>
              </a:defRPr>
            </a:lvl1pPr>
          </a:lstStyle>
          <a:p>
            <a:pPr>
              <a:defRPr/>
            </a:pPr>
            <a:endParaRPr lang="en-US" dirty="0"/>
          </a:p>
        </p:txBody>
      </p:sp>
      <p:sp>
        <p:nvSpPr>
          <p:cNvPr id="36867" name="Rectangle 3"/>
          <p:cNvSpPr>
            <a:spLocks noGrp="1" noChangeArrowheads="1"/>
          </p:cNvSpPr>
          <p:nvPr>
            <p:ph type="dt" idx="1"/>
          </p:nvPr>
        </p:nvSpPr>
        <p:spPr bwMode="auto">
          <a:xfrm>
            <a:off x="3970338" y="0"/>
            <a:ext cx="3038475" cy="465138"/>
          </a:xfrm>
          <a:prstGeom prst="rect">
            <a:avLst/>
          </a:prstGeom>
          <a:noFill/>
          <a:ln w="9525">
            <a:noFill/>
            <a:miter lim="800000"/>
            <a:headEnd/>
            <a:tailEnd/>
          </a:ln>
        </p:spPr>
        <p:txBody>
          <a:bodyPr vert="horz" wrap="square" lIns="93177" tIns="46589" rIns="93177" bIns="46589" numCol="1" anchor="t" anchorCtr="0" compatLnSpc="1">
            <a:prstTxWarp prst="textNoShape">
              <a:avLst/>
            </a:prstTxWarp>
          </a:bodyPr>
          <a:lstStyle>
            <a:lvl1pPr algn="r" defTabSz="931863">
              <a:defRPr sz="1200">
                <a:solidFill>
                  <a:schemeClr val="tx1"/>
                </a:solidFill>
                <a:latin typeface="Cabin" panose="020B0803050202020004" pitchFamily="34" charset="0"/>
                <a:ea typeface="+mn-ea"/>
                <a:cs typeface="+mn-cs"/>
              </a:defRPr>
            </a:lvl1pPr>
          </a:lstStyle>
          <a:p>
            <a:pPr>
              <a:defRPr/>
            </a:pPr>
            <a:endParaRPr lang="en-US" dirty="0"/>
          </a:p>
        </p:txBody>
      </p:sp>
      <p:sp>
        <p:nvSpPr>
          <p:cNvPr id="164868" name="Rectangle 4"/>
          <p:cNvSpPr>
            <a:spLocks noGrp="1" noRot="1" noChangeAspect="1" noChangeArrowheads="1" noTextEdit="1"/>
          </p:cNvSpPr>
          <p:nvPr>
            <p:ph type="sldImg" idx="2"/>
          </p:nvPr>
        </p:nvSpPr>
        <p:spPr bwMode="auto">
          <a:xfrm>
            <a:off x="1181100" y="696913"/>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6869" name="Rectangle 5"/>
          <p:cNvSpPr>
            <a:spLocks noGrp="1" noChangeArrowheads="1"/>
          </p:cNvSpPr>
          <p:nvPr>
            <p:ph type="body" sz="quarter" idx="3"/>
          </p:nvPr>
        </p:nvSpPr>
        <p:spPr bwMode="auto">
          <a:xfrm>
            <a:off x="701675" y="4416425"/>
            <a:ext cx="5607050" cy="4183063"/>
          </a:xfrm>
          <a:prstGeom prst="rect">
            <a:avLst/>
          </a:prstGeom>
          <a:noFill/>
          <a:ln w="9525">
            <a:noFill/>
            <a:miter lim="800000"/>
            <a:headEnd/>
            <a:tailEnd/>
          </a:ln>
        </p:spPr>
        <p:txBody>
          <a:bodyPr vert="horz" wrap="square" lIns="93177" tIns="46589" rIns="93177" bIns="46589" numCol="1" anchor="t" anchorCtr="0" compatLnSpc="1">
            <a:prstTxWarp prst="textNoShape">
              <a:avLst/>
            </a:prstTxWarp>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6870" name="Rectangle 6"/>
          <p:cNvSpPr>
            <a:spLocks noGrp="1" noChangeArrowheads="1"/>
          </p:cNvSpPr>
          <p:nvPr>
            <p:ph type="ftr" sz="quarter" idx="4"/>
          </p:nvPr>
        </p:nvSpPr>
        <p:spPr bwMode="auto">
          <a:xfrm>
            <a:off x="0" y="8829675"/>
            <a:ext cx="3038475" cy="465138"/>
          </a:xfrm>
          <a:prstGeom prst="rect">
            <a:avLst/>
          </a:prstGeom>
          <a:noFill/>
          <a:ln w="9525">
            <a:noFill/>
            <a:miter lim="800000"/>
            <a:headEnd/>
            <a:tailEnd/>
          </a:ln>
        </p:spPr>
        <p:txBody>
          <a:bodyPr vert="horz" wrap="square" lIns="93177" tIns="46589" rIns="93177" bIns="46589" numCol="1" anchor="b" anchorCtr="0" compatLnSpc="1">
            <a:prstTxWarp prst="textNoShape">
              <a:avLst/>
            </a:prstTxWarp>
          </a:bodyPr>
          <a:lstStyle>
            <a:lvl1pPr defTabSz="931863">
              <a:defRPr sz="1200">
                <a:solidFill>
                  <a:schemeClr val="tx1"/>
                </a:solidFill>
                <a:latin typeface="Cabin" panose="020B0803050202020004" pitchFamily="34" charset="0"/>
                <a:ea typeface="+mn-ea"/>
                <a:cs typeface="+mn-cs"/>
              </a:defRPr>
            </a:lvl1pPr>
          </a:lstStyle>
          <a:p>
            <a:pPr>
              <a:defRPr/>
            </a:pPr>
            <a:endParaRPr lang="en-US" dirty="0"/>
          </a:p>
        </p:txBody>
      </p:sp>
      <p:sp>
        <p:nvSpPr>
          <p:cNvPr id="36871" name="Rectangle 7"/>
          <p:cNvSpPr>
            <a:spLocks noGrp="1" noChangeArrowheads="1"/>
          </p:cNvSpPr>
          <p:nvPr>
            <p:ph type="sldNum" sz="quarter" idx="5"/>
          </p:nvPr>
        </p:nvSpPr>
        <p:spPr bwMode="auto">
          <a:xfrm>
            <a:off x="3970338" y="8829675"/>
            <a:ext cx="3038475" cy="465138"/>
          </a:xfrm>
          <a:prstGeom prst="rect">
            <a:avLst/>
          </a:prstGeom>
          <a:noFill/>
          <a:ln w="9525">
            <a:noFill/>
            <a:miter lim="800000"/>
            <a:headEnd/>
            <a:tailEnd/>
          </a:ln>
        </p:spPr>
        <p:txBody>
          <a:bodyPr vert="horz" wrap="square" lIns="93177" tIns="46589" rIns="93177" bIns="46589" numCol="1" anchor="b" anchorCtr="0" compatLnSpc="1">
            <a:prstTxWarp prst="textNoShape">
              <a:avLst/>
            </a:prstTxWarp>
          </a:bodyPr>
          <a:lstStyle>
            <a:lvl1pPr algn="r" defTabSz="931863">
              <a:defRPr sz="1200">
                <a:solidFill>
                  <a:schemeClr val="tx1"/>
                </a:solidFill>
                <a:latin typeface="Cabin" panose="020B0803050202020004" pitchFamily="34" charset="0"/>
              </a:defRPr>
            </a:lvl1pPr>
          </a:lstStyle>
          <a:p>
            <a:fld id="{97774DDC-B97F-48F9-B6DC-3DB16BB5960B}" type="slidenum">
              <a:rPr lang="en-US" smtClean="0"/>
              <a:pPr/>
              <a:t>‹#›</a:t>
            </a:fld>
            <a:endParaRPr lang="en-US" dirty="0"/>
          </a:p>
        </p:txBody>
      </p:sp>
    </p:spTree>
    <p:extLst>
      <p:ext uri="{BB962C8B-B14F-4D97-AF65-F5344CB8AC3E}">
        <p14:creationId xmlns:p14="http://schemas.microsoft.com/office/powerpoint/2010/main" val="3675035579"/>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Cabin" panose="020B0803050202020004" pitchFamily="34" charset="0"/>
        <a:ea typeface="MS PGothic" pitchFamily="34" charset="-128"/>
        <a:cs typeface="ＭＳ Ｐゴシック" charset="0"/>
      </a:defRPr>
    </a:lvl1pPr>
    <a:lvl2pPr marL="457200" algn="l" rtl="0" eaLnBrk="0" fontAlgn="base" hangingPunct="0">
      <a:spcBef>
        <a:spcPct val="30000"/>
      </a:spcBef>
      <a:spcAft>
        <a:spcPct val="0"/>
      </a:spcAft>
      <a:defRPr sz="1200" kern="1200">
        <a:solidFill>
          <a:schemeClr val="tx1"/>
        </a:solidFill>
        <a:latin typeface="Cabin" panose="020B0803050202020004" pitchFamily="34"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Cabin" panose="020B0803050202020004" pitchFamily="34"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Cabin" panose="020B0803050202020004" pitchFamily="34"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Cabin" panose="020B0803050202020004" pitchFamily="34" charset="0"/>
        <a:ea typeface="MS PGothic" pitchFamily="3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929303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049368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846545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584324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587211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320881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408626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302083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661565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81100" y="696913"/>
            <a:ext cx="4648200" cy="348615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339763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204820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968758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718575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310814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118302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www.dropbox.com</a:t>
            </a:r>
            <a:r>
              <a:rPr lang="en-US" dirty="0"/>
              <a:t>/s/r7vij8z8cbt8ms8/madmen_trimmed.mp4?dl=0</a:t>
            </a:r>
          </a:p>
        </p:txBody>
      </p:sp>
    </p:spTree>
    <p:extLst>
      <p:ext uri="{BB962C8B-B14F-4D97-AF65-F5344CB8AC3E}">
        <p14:creationId xmlns:p14="http://schemas.microsoft.com/office/powerpoint/2010/main" val="7235793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090425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200">
                <a:latin typeface="Calibri" panose="020F0502020204030204" pitchFamily="34" charset="0"/>
                <a:cs typeface="Calibri" panose="020F0502020204030204" pitchFamily="34" charset="0"/>
              </a:defRPr>
            </a:lvl1pPr>
            <a:lvl2pPr>
              <a:defRPr sz="2000">
                <a:latin typeface="Calibri" panose="020F0502020204030204" pitchFamily="34" charset="0"/>
                <a:cs typeface="Calibri" panose="020F0502020204030204" pitchFamily="34" charset="0"/>
              </a:defRPr>
            </a:lvl2pPr>
            <a:lvl3pPr>
              <a:defRPr sz="1800">
                <a:latin typeface="Calibri" panose="020F0502020204030204" pitchFamily="34" charset="0"/>
                <a:cs typeface="Calibri" panose="020F0502020204030204" pitchFamily="34" charset="0"/>
              </a:defRPr>
            </a:lvl3pPr>
            <a:lvl4pPr>
              <a:defRPr>
                <a:latin typeface="Calibri" panose="020F0502020204030204" pitchFamily="34" charset="0"/>
                <a:cs typeface="Calibri" panose="020F0502020204030204" pitchFamily="34" charset="0"/>
              </a:defRPr>
            </a:lvl4pPr>
            <a:lvl5pPr>
              <a:defRPr>
                <a:latin typeface="Calibri" panose="020F0502020204030204" pitchFamily="34" charset="0"/>
                <a:cs typeface="Calibri" panose="020F0502020204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itle 3"/>
          <p:cNvSpPr>
            <a:spLocks noGrp="1"/>
          </p:cNvSpPr>
          <p:nvPr>
            <p:ph type="title"/>
          </p:nvPr>
        </p:nvSpPr>
        <p:spPr>
          <a:xfrm>
            <a:off x="457200" y="152400"/>
            <a:ext cx="8229600" cy="579438"/>
          </a:xfrm>
          <a:prstGeom prst="rect">
            <a:avLst/>
          </a:prstGeom>
        </p:spPr>
        <p:txBody>
          <a:bodyPr/>
          <a:lstStyle>
            <a:lvl1pPr>
              <a:defRPr>
                <a:latin typeface="Calibri" panose="020F0502020204030204" pitchFamily="34" charset="0"/>
                <a:cs typeface="Calibri" panose="020F0502020204030204" pitchFamily="34" charset="0"/>
              </a:defRPr>
            </a:lvl1pPr>
          </a:lstStyle>
          <a:p>
            <a:r>
              <a:rPr lang="en-US" dirty="0"/>
              <a:t>Click to edit Master title style</a:t>
            </a:r>
          </a:p>
        </p:txBody>
      </p:sp>
    </p:spTree>
    <p:extLst>
      <p:ext uri="{BB962C8B-B14F-4D97-AF65-F5344CB8AC3E}">
        <p14:creationId xmlns:p14="http://schemas.microsoft.com/office/powerpoint/2010/main" val="14305701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dirty="0"/>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Tree>
    <p:extLst>
      <p:ext uri="{BB962C8B-B14F-4D97-AF65-F5344CB8AC3E}">
        <p14:creationId xmlns:p14="http://schemas.microsoft.com/office/powerpoint/2010/main" val="11711168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628650" y="-228600"/>
            <a:ext cx="7886700" cy="1325563"/>
          </a:xfrm>
        </p:spPr>
        <p:txBody>
          <a:bodyPr/>
          <a:lstStyle>
            <a:lvl1pPr>
              <a:defRPr>
                <a:latin typeface="Calibri" panose="020F0502020204030204" pitchFamily="34" charset="0"/>
                <a:cs typeface="Calibri" panose="020F0502020204030204" pitchFamily="34" charset="0"/>
              </a:defRPr>
            </a:lvl1pPr>
          </a:lstStyle>
          <a:p>
            <a:r>
              <a:rPr lang="en-US"/>
              <a:t>Click to edit Master title style</a:t>
            </a:r>
          </a:p>
        </p:txBody>
      </p:sp>
    </p:spTree>
    <p:extLst>
      <p:ext uri="{BB962C8B-B14F-4D97-AF65-F5344CB8AC3E}">
        <p14:creationId xmlns:p14="http://schemas.microsoft.com/office/powerpoint/2010/main" val="8036336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cSld name="Blank">
    <p:bg>
      <p:bgPr>
        <a:solidFill>
          <a:schemeClr val="bg1"/>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a:xfrm>
            <a:off x="4572000" y="6593006"/>
            <a:ext cx="1905000" cy="274287"/>
          </a:xfrm>
          <a:prstGeom prst="rect">
            <a:avLst/>
          </a:prstGeom>
        </p:spPr>
        <p:txBody>
          <a:bodyPr/>
          <a:lstStyle>
            <a:lvl1pPr>
              <a:defRPr/>
            </a:lvl1pPr>
          </a:lstStyle>
          <a:p>
            <a:fld id="{D800FC57-747A-4054-A3DF-63D163080A4A}" type="slidenum">
              <a:rPr lang="en-US"/>
              <a:pPr/>
              <a:t>‹#›</a:t>
            </a:fld>
            <a:endParaRPr lang="en-US" dirty="0"/>
          </a:p>
        </p:txBody>
      </p:sp>
    </p:spTree>
    <p:extLst>
      <p:ext uri="{BB962C8B-B14F-4D97-AF65-F5344CB8AC3E}">
        <p14:creationId xmlns:p14="http://schemas.microsoft.com/office/powerpoint/2010/main" val="1566829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5_Custom Layout">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274367" y="6583713"/>
            <a:ext cx="2895600" cy="274287"/>
          </a:xfrm>
          <a:prstGeom prst="rect">
            <a:avLst/>
          </a:prstGeom>
        </p:spPr>
        <p:txBody>
          <a:bodyPr/>
          <a:lstStyle/>
          <a:p>
            <a:endParaRPr lang="en-US" dirty="0"/>
          </a:p>
        </p:txBody>
      </p:sp>
      <p:sp>
        <p:nvSpPr>
          <p:cNvPr id="4" name="Slide Number Placeholder 3"/>
          <p:cNvSpPr>
            <a:spLocks noGrp="1"/>
          </p:cNvSpPr>
          <p:nvPr>
            <p:ph type="sldNum" sz="quarter" idx="11"/>
          </p:nvPr>
        </p:nvSpPr>
        <p:spPr>
          <a:xfrm>
            <a:off x="7040853" y="6583713"/>
            <a:ext cx="1905000" cy="274287"/>
          </a:xfrm>
          <a:prstGeom prst="rect">
            <a:avLst/>
          </a:prstGeom>
        </p:spPr>
        <p:txBody>
          <a:bodyPr/>
          <a:lstStyle/>
          <a:p>
            <a:fld id="{E10A3A28-1432-4FDB-9569-E197E51B001D}" type="slidenum">
              <a:rPr lang="en-US" smtClean="0"/>
              <a:pPr/>
              <a:t>‹#›</a:t>
            </a:fld>
            <a:endParaRPr lang="en-US" dirty="0"/>
          </a:p>
        </p:txBody>
      </p:sp>
    </p:spTree>
    <p:extLst>
      <p:ext uri="{BB962C8B-B14F-4D97-AF65-F5344CB8AC3E}">
        <p14:creationId xmlns:p14="http://schemas.microsoft.com/office/powerpoint/2010/main" val="19437101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6_Custom Layout">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274367" y="6583713"/>
            <a:ext cx="2895600" cy="274287"/>
          </a:xfrm>
          <a:prstGeom prst="rect">
            <a:avLst/>
          </a:prstGeom>
        </p:spPr>
        <p:txBody>
          <a:bodyPr/>
          <a:lstStyle/>
          <a:p>
            <a:endParaRPr lang="en-US" dirty="0"/>
          </a:p>
        </p:txBody>
      </p:sp>
      <p:sp>
        <p:nvSpPr>
          <p:cNvPr id="4" name="Slide Number Placeholder 3"/>
          <p:cNvSpPr>
            <a:spLocks noGrp="1"/>
          </p:cNvSpPr>
          <p:nvPr>
            <p:ph type="sldNum" sz="quarter" idx="11"/>
          </p:nvPr>
        </p:nvSpPr>
        <p:spPr>
          <a:xfrm>
            <a:off x="7040853" y="6583713"/>
            <a:ext cx="1905000" cy="274287"/>
          </a:xfrm>
          <a:prstGeom prst="rect">
            <a:avLst/>
          </a:prstGeom>
        </p:spPr>
        <p:txBody>
          <a:bodyPr/>
          <a:lstStyle/>
          <a:p>
            <a:fld id="{E10A3A28-1432-4FDB-9569-E197E51B001D}" type="slidenum">
              <a:rPr lang="en-US" smtClean="0"/>
              <a:pPr/>
              <a:t>‹#›</a:t>
            </a:fld>
            <a:endParaRPr lang="en-US" dirty="0"/>
          </a:p>
        </p:txBody>
      </p:sp>
    </p:spTree>
    <p:extLst>
      <p:ext uri="{BB962C8B-B14F-4D97-AF65-F5344CB8AC3E}">
        <p14:creationId xmlns:p14="http://schemas.microsoft.com/office/powerpoint/2010/main" val="4153705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7_Custom Layout">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274367" y="6583713"/>
            <a:ext cx="2895600" cy="274287"/>
          </a:xfrm>
          <a:prstGeom prst="rect">
            <a:avLst/>
          </a:prstGeom>
        </p:spPr>
        <p:txBody>
          <a:bodyPr/>
          <a:lstStyle/>
          <a:p>
            <a:endParaRPr lang="en-US" dirty="0"/>
          </a:p>
        </p:txBody>
      </p:sp>
      <p:sp>
        <p:nvSpPr>
          <p:cNvPr id="4" name="Slide Number Placeholder 3"/>
          <p:cNvSpPr>
            <a:spLocks noGrp="1"/>
          </p:cNvSpPr>
          <p:nvPr>
            <p:ph type="sldNum" sz="quarter" idx="11"/>
          </p:nvPr>
        </p:nvSpPr>
        <p:spPr>
          <a:xfrm>
            <a:off x="7040853" y="6583713"/>
            <a:ext cx="1905000" cy="274287"/>
          </a:xfrm>
          <a:prstGeom prst="rect">
            <a:avLst/>
          </a:prstGeom>
        </p:spPr>
        <p:txBody>
          <a:bodyPr/>
          <a:lstStyle/>
          <a:p>
            <a:fld id="{E10A3A28-1432-4FDB-9569-E197E51B001D}" type="slidenum">
              <a:rPr lang="en-US" smtClean="0"/>
              <a:pPr/>
              <a:t>‹#›</a:t>
            </a:fld>
            <a:endParaRPr lang="en-US" dirty="0"/>
          </a:p>
        </p:txBody>
      </p:sp>
    </p:spTree>
    <p:extLst>
      <p:ext uri="{BB962C8B-B14F-4D97-AF65-F5344CB8AC3E}">
        <p14:creationId xmlns:p14="http://schemas.microsoft.com/office/powerpoint/2010/main" val="1810728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8_Custom Layout">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274367" y="6583713"/>
            <a:ext cx="2895600" cy="274287"/>
          </a:xfrm>
          <a:prstGeom prst="rect">
            <a:avLst/>
          </a:prstGeom>
        </p:spPr>
        <p:txBody>
          <a:bodyPr/>
          <a:lstStyle/>
          <a:p>
            <a:endParaRPr lang="en-US" dirty="0"/>
          </a:p>
        </p:txBody>
      </p:sp>
      <p:sp>
        <p:nvSpPr>
          <p:cNvPr id="4" name="Slide Number Placeholder 3"/>
          <p:cNvSpPr>
            <a:spLocks noGrp="1"/>
          </p:cNvSpPr>
          <p:nvPr>
            <p:ph type="sldNum" sz="quarter" idx="11"/>
          </p:nvPr>
        </p:nvSpPr>
        <p:spPr>
          <a:xfrm>
            <a:off x="7040853" y="6583713"/>
            <a:ext cx="1905000" cy="274287"/>
          </a:xfrm>
          <a:prstGeom prst="rect">
            <a:avLst/>
          </a:prstGeom>
        </p:spPr>
        <p:txBody>
          <a:bodyPr/>
          <a:lstStyle/>
          <a:p>
            <a:fld id="{E10A3A28-1432-4FDB-9569-E197E51B001D}" type="slidenum">
              <a:rPr lang="en-US" smtClean="0"/>
              <a:pPr/>
              <a:t>‹#›</a:t>
            </a:fld>
            <a:endParaRPr lang="en-US" dirty="0"/>
          </a:p>
        </p:txBody>
      </p:sp>
    </p:spTree>
    <p:extLst>
      <p:ext uri="{BB962C8B-B14F-4D97-AF65-F5344CB8AC3E}">
        <p14:creationId xmlns:p14="http://schemas.microsoft.com/office/powerpoint/2010/main" val="9314573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normal">
    <p:bg>
      <p:bgPr>
        <a:solidFill>
          <a:srgbClr val="FFFFF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slide title</a:t>
            </a:r>
          </a:p>
        </p:txBody>
      </p:sp>
      <p:sp>
        <p:nvSpPr>
          <p:cNvPr id="3" name="Content Placeholder 1"/>
          <p:cNvSpPr>
            <a:spLocks noGrp="1"/>
          </p:cNvSpPr>
          <p:nvPr>
            <p:ph idx="1" hasCustomPrompt="1"/>
          </p:nvPr>
        </p:nvSpPr>
        <p:spPr>
          <a:ln>
            <a:noFill/>
          </a:ln>
        </p:spPr>
        <p:txBody>
          <a:bodyPr/>
          <a:lstStyle>
            <a:lvl1pPr marL="288925" indent="-288925">
              <a:buFont typeface="Arial" panose="020B0604020202020204" pitchFamily="34" charset="0"/>
              <a:buChar char="►"/>
              <a:defRPr baseline="0"/>
            </a:lvl1pPr>
            <a:lvl2pPr marL="568325" indent="-284163">
              <a:buFont typeface="Arial" panose="020B0604020202020204" pitchFamily="34" charset="0"/>
              <a:buChar char="►"/>
              <a:defRPr/>
            </a:lvl2pPr>
            <a:lvl3pPr marL="808038" indent="-234950">
              <a:buFont typeface="Arial" panose="020B0604020202020204" pitchFamily="34" charset="0"/>
              <a:buChar char="●"/>
              <a:tabLst/>
              <a:defRPr/>
            </a:lvl3pPr>
            <a:lvl4pPr marL="1371600" indent="0">
              <a:buNone/>
              <a:defRPr/>
            </a:lvl4pPr>
            <a:lvl5pPr marL="1828800" indent="0">
              <a:buNone/>
              <a:defRPr/>
            </a:lvl5pPr>
          </a:lstStyle>
          <a:p>
            <a:pPr lvl="0"/>
            <a:r>
              <a:rPr lang="en-US" dirty="0"/>
              <a:t>Click to add first-level bullet</a:t>
            </a:r>
          </a:p>
          <a:p>
            <a:pPr lvl="1"/>
            <a:r>
              <a:rPr lang="en-US" dirty="0"/>
              <a:t>Second level</a:t>
            </a:r>
          </a:p>
          <a:p>
            <a:pPr lvl="2"/>
            <a:r>
              <a:rPr lang="en-US" dirty="0"/>
              <a:t>Third level</a:t>
            </a:r>
          </a:p>
        </p:txBody>
      </p:sp>
      <p:sp>
        <p:nvSpPr>
          <p:cNvPr id="5" name="Source"/>
          <p:cNvSpPr>
            <a:spLocks noGrp="1"/>
          </p:cNvSpPr>
          <p:nvPr>
            <p:ph idx="11" hasCustomPrompt="1"/>
          </p:nvPr>
        </p:nvSpPr>
        <p:spPr>
          <a:xfrm>
            <a:off x="149314" y="6378786"/>
            <a:ext cx="8131087" cy="373381"/>
          </a:xfrm>
          <a:prstGeom prst="rect">
            <a:avLst/>
          </a:prstGeom>
          <a:noFill/>
          <a:ln w="9525" cap="flat" cmpd="sng" algn="ctr">
            <a:noFill/>
            <a:prstDash val="solid"/>
            <a:miter lim="800000"/>
            <a:headEnd type="none" w="med" len="med"/>
            <a:tailEnd type="none" w="med" len="med"/>
          </a:ln>
        </p:spPr>
        <p:txBody>
          <a:bodyPr lIns="0" tIns="0" rIns="0" bIns="0" anchor="b">
            <a:normAutofit/>
          </a:bodyPr>
          <a:lstStyle>
            <a:lvl1pPr marL="0" marR="0" indent="0" algn="l" defTabSz="914400" rtl="0" eaLnBrk="0" fontAlgn="base" latinLnBrk="0" hangingPunct="0">
              <a:lnSpc>
                <a:spcPct val="100000"/>
              </a:lnSpc>
              <a:spcBef>
                <a:spcPts val="0"/>
              </a:spcBef>
              <a:spcAft>
                <a:spcPct val="0"/>
              </a:spcAft>
              <a:buClr>
                <a:srgbClr val="B50D0D"/>
              </a:buClr>
              <a:buSzPct val="100000"/>
              <a:buFont typeface="Wingdings" pitchFamily="-1" charset="2"/>
              <a:buNone/>
              <a:tabLst/>
              <a:defRPr sz="1200" baseline="0">
                <a:solidFill>
                  <a:srgbClr val="000000"/>
                </a:solidFill>
                <a:latin typeface="Calibri"/>
                <a:cs typeface="Calibri"/>
              </a:defRPr>
            </a:lvl1pPr>
            <a:lvl2pPr marL="749300" indent="-406400">
              <a:spcBef>
                <a:spcPts val="0"/>
              </a:spcBef>
              <a:buClr>
                <a:srgbClr val="B50D0D"/>
              </a:buClr>
              <a:buFont typeface="Lucida Grande"/>
              <a:buNone/>
              <a:defRPr sz="1000">
                <a:latin typeface="Georgia"/>
                <a:cs typeface="Georgia"/>
              </a:defRPr>
            </a:lvl2pPr>
            <a:lvl3pPr marL="800100" indent="342900">
              <a:spcBef>
                <a:spcPts val="0"/>
              </a:spcBef>
              <a:buClr>
                <a:srgbClr val="B50D0D"/>
              </a:buClr>
              <a:buNone/>
              <a:defRPr sz="1000" baseline="0">
                <a:latin typeface="Georgia"/>
                <a:cs typeface="Georgia"/>
              </a:defRPr>
            </a:lvl3pPr>
            <a:lvl4pPr>
              <a:buClr>
                <a:srgbClr val="B50D0D"/>
              </a:buClr>
              <a:defRPr sz="2800"/>
            </a:lvl4pPr>
            <a:lvl5pPr>
              <a:buClr>
                <a:srgbClr val="B50D0D"/>
              </a:buClr>
              <a:defRPr sz="2800"/>
            </a:lvl5pPr>
          </a:lstStyle>
          <a:p>
            <a:pPr lvl="0"/>
            <a:r>
              <a:rPr lang="en-US" dirty="0"/>
              <a:t>Click to add source information</a:t>
            </a:r>
          </a:p>
        </p:txBody>
      </p:sp>
    </p:spTree>
    <p:extLst>
      <p:ext uri="{BB962C8B-B14F-4D97-AF65-F5344CB8AC3E}">
        <p14:creationId xmlns:p14="http://schemas.microsoft.com/office/powerpoint/2010/main" val="16264213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62" name="Rectangle 43"/>
          <p:cNvSpPr>
            <a:spLocks noGrp="1" noChangeArrowheads="1"/>
          </p:cNvSpPr>
          <p:nvPr>
            <p:ph type="body" idx="1"/>
          </p:nvPr>
        </p:nvSpPr>
        <p:spPr bwMode="auto">
          <a:xfrm>
            <a:off x="457200" y="1676400"/>
            <a:ext cx="8229600" cy="42640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27" name="Line 7"/>
          <p:cNvSpPr>
            <a:spLocks noChangeShapeType="1"/>
          </p:cNvSpPr>
          <p:nvPr userDrawn="1"/>
        </p:nvSpPr>
        <p:spPr bwMode="auto">
          <a:xfrm>
            <a:off x="0" y="838200"/>
            <a:ext cx="9144000" cy="0"/>
          </a:xfrm>
          <a:prstGeom prst="line">
            <a:avLst/>
          </a:prstGeom>
          <a:noFill/>
          <a:ln w="38100">
            <a:solidFill>
              <a:srgbClr val="092E78"/>
            </a:solidFill>
            <a:round/>
            <a:headEnd/>
            <a:tailEnd/>
          </a:ln>
        </p:spPr>
        <p:txBody>
          <a:bodyPr wrap="none" anchor="ctr"/>
          <a:lstStyle/>
          <a:p>
            <a:pPr>
              <a:defRPr/>
            </a:pPr>
            <a:endParaRPr lang="en-US" dirty="0">
              <a:latin typeface="Cabin" panose="020B0803050202020004" pitchFamily="34" charset="0"/>
              <a:ea typeface="ＭＳ Ｐゴシック" charset="0"/>
              <a:cs typeface="ＭＳ Ｐゴシック" charset="0"/>
            </a:endParaRPr>
          </a:p>
        </p:txBody>
      </p:sp>
      <p:sp>
        <p:nvSpPr>
          <p:cNvPr id="11" name="Slide Number Placeholder 9"/>
          <p:cNvSpPr txBox="1">
            <a:spLocks/>
          </p:cNvSpPr>
          <p:nvPr userDrawn="1"/>
        </p:nvSpPr>
        <p:spPr>
          <a:xfrm>
            <a:off x="6096000" y="6477000"/>
            <a:ext cx="3048000" cy="365125"/>
          </a:xfrm>
          <a:prstGeom prst="rect">
            <a:avLst/>
          </a:prstGeom>
        </p:spPr>
        <p:txBody>
          <a:bodyPr anchor="ctr"/>
          <a:lstStyle>
            <a:lvl1pPr algn="r">
              <a:defRPr sz="1200">
                <a:solidFill>
                  <a:schemeClr val="tx1"/>
                </a:solidFill>
                <a:latin typeface="NewsGoth BT" pitchFamily="34" charset="0"/>
              </a:defRPr>
            </a:lvl1pPr>
          </a:lstStyle>
          <a:p>
            <a:pPr>
              <a:defRPr/>
            </a:pPr>
            <a:r>
              <a:rPr lang="en-US" sz="1200" b="1" dirty="0">
                <a:solidFill>
                  <a:schemeClr val="accent4">
                    <a:alpha val="33000"/>
                  </a:schemeClr>
                </a:solidFill>
                <a:latin typeface="Cabin" panose="020B0803050202020004" pitchFamily="34" charset="0"/>
              </a:rPr>
              <a:t>BUSINESS ANALYTICS</a:t>
            </a:r>
          </a:p>
        </p:txBody>
      </p:sp>
      <p:pic>
        <p:nvPicPr>
          <p:cNvPr id="40967" name="Picture 2" descr="carey.small.horizontal.blue.png"/>
          <p:cNvPicPr>
            <a:picLocks noChangeAspect="1"/>
          </p:cNvPicPr>
          <p:nvPr userDrawn="1"/>
        </p:nvPicPr>
        <p:blipFill>
          <a:blip r:embed="rId11" cstate="print">
            <a:extLst>
              <a:ext uri="{28A0092B-C50C-407E-A947-70E740481C1C}">
                <a14:useLocalDpi xmlns:a14="http://schemas.microsoft.com/office/drawing/2010/main" val="0"/>
              </a:ext>
            </a:extLst>
          </a:blip>
          <a:srcRect/>
          <a:stretch>
            <a:fillRect/>
          </a:stretch>
        </p:blipFill>
        <p:spPr bwMode="auto">
          <a:xfrm>
            <a:off x="-228600" y="6145439"/>
            <a:ext cx="2362200" cy="9737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 name="Title Placeholder 3"/>
          <p:cNvSpPr>
            <a:spLocks noGrp="1"/>
          </p:cNvSpPr>
          <p:nvPr>
            <p:ph type="title"/>
          </p:nvPr>
        </p:nvSpPr>
        <p:spPr>
          <a:xfrm>
            <a:off x="628650" y="-223838"/>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7" name="Slide Number Placeholder 3"/>
          <p:cNvSpPr>
            <a:spLocks noGrp="1"/>
          </p:cNvSpPr>
          <p:nvPr>
            <p:ph type="sldNum" sz="quarter" idx="4"/>
          </p:nvPr>
        </p:nvSpPr>
        <p:spPr>
          <a:xfrm>
            <a:off x="4343400" y="6515100"/>
            <a:ext cx="1905000" cy="304800"/>
          </a:xfrm>
          <a:prstGeom prst="rect">
            <a:avLst/>
          </a:prstGeom>
        </p:spPr>
        <p:txBody>
          <a:bodyPr/>
          <a:lstStyle>
            <a:lvl1pPr>
              <a:defRPr sz="1200" b="0" i="0">
                <a:latin typeface="Calibri" panose="020F0502020204030204" pitchFamily="34" charset="0"/>
                <a:cs typeface="Calibri" panose="020F0502020204030204" pitchFamily="34" charset="0"/>
              </a:defRPr>
            </a:lvl1pPr>
          </a:lstStyle>
          <a:p>
            <a:fld id="{E10A3A28-1432-4FDB-9569-E197E51B001D}"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905" r:id="rId1"/>
    <p:sldLayoutId id="2147483906" r:id="rId2"/>
    <p:sldLayoutId id="2147483907" r:id="rId3"/>
    <p:sldLayoutId id="2147483912" r:id="rId4"/>
    <p:sldLayoutId id="2147483974" r:id="rId5"/>
    <p:sldLayoutId id="2147483975" r:id="rId6"/>
    <p:sldLayoutId id="2147483976" r:id="rId7"/>
    <p:sldLayoutId id="2147483977" r:id="rId8"/>
    <p:sldLayoutId id="2147483978" r:id="rId9"/>
  </p:sldLayoutIdLst>
  <p:hf hdr="0" dt="0"/>
  <p:txStyles>
    <p:titleStyle>
      <a:lvl1pPr algn="ctr" rtl="0" eaLnBrk="0" fontAlgn="base" hangingPunct="0">
        <a:spcBef>
          <a:spcPct val="0"/>
        </a:spcBef>
        <a:spcAft>
          <a:spcPct val="0"/>
        </a:spcAft>
        <a:defRPr sz="3200" b="1">
          <a:solidFill>
            <a:srgbClr val="092E78"/>
          </a:solidFill>
          <a:latin typeface="Calibri" panose="020F0502020204030204" pitchFamily="34" charset="0"/>
          <a:ea typeface="MS PGothic" pitchFamily="34" charset="-128"/>
          <a:cs typeface="Calibri" panose="020F0502020204030204" pitchFamily="34" charset="0"/>
        </a:defRPr>
      </a:lvl1pPr>
      <a:lvl2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2pPr>
      <a:lvl3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3pPr>
      <a:lvl4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4pPr>
      <a:lvl5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5pPr>
      <a:lvl6pPr marL="457200" algn="l" rtl="0" fontAlgn="base">
        <a:spcBef>
          <a:spcPct val="0"/>
        </a:spcBef>
        <a:spcAft>
          <a:spcPct val="0"/>
        </a:spcAft>
        <a:defRPr sz="4000">
          <a:solidFill>
            <a:srgbClr val="081F5B"/>
          </a:solidFill>
          <a:latin typeface="NewsGoth Dm BT" pitchFamily="34" charset="0"/>
        </a:defRPr>
      </a:lvl6pPr>
      <a:lvl7pPr marL="914400" algn="l" rtl="0" fontAlgn="base">
        <a:spcBef>
          <a:spcPct val="0"/>
        </a:spcBef>
        <a:spcAft>
          <a:spcPct val="0"/>
        </a:spcAft>
        <a:defRPr sz="4000">
          <a:solidFill>
            <a:srgbClr val="081F5B"/>
          </a:solidFill>
          <a:latin typeface="NewsGoth Dm BT" pitchFamily="34" charset="0"/>
        </a:defRPr>
      </a:lvl7pPr>
      <a:lvl8pPr marL="1371600" algn="l" rtl="0" fontAlgn="base">
        <a:spcBef>
          <a:spcPct val="0"/>
        </a:spcBef>
        <a:spcAft>
          <a:spcPct val="0"/>
        </a:spcAft>
        <a:defRPr sz="4000">
          <a:solidFill>
            <a:srgbClr val="081F5B"/>
          </a:solidFill>
          <a:latin typeface="NewsGoth Dm BT" pitchFamily="34" charset="0"/>
        </a:defRPr>
      </a:lvl8pPr>
      <a:lvl9pPr marL="1828800" algn="l" rtl="0" fontAlgn="base">
        <a:spcBef>
          <a:spcPct val="0"/>
        </a:spcBef>
        <a:spcAft>
          <a:spcPct val="0"/>
        </a:spcAft>
        <a:defRPr sz="4000">
          <a:solidFill>
            <a:srgbClr val="081F5B"/>
          </a:solidFill>
          <a:latin typeface="NewsGoth Dm BT" pitchFamily="34" charset="0"/>
        </a:defRPr>
      </a:lvl9pPr>
    </p:titleStyle>
    <p:bodyStyle>
      <a:lvl1pPr marL="342900" indent="-342900" algn="l" rtl="0" eaLnBrk="0" fontAlgn="base" hangingPunct="0">
        <a:spcBef>
          <a:spcPct val="20000"/>
        </a:spcBef>
        <a:spcAft>
          <a:spcPct val="0"/>
        </a:spcAft>
        <a:buChar char="•"/>
        <a:defRPr sz="2800">
          <a:solidFill>
            <a:srgbClr val="002060"/>
          </a:solidFill>
          <a:latin typeface="Calibri" panose="020F0502020204030204" pitchFamily="34" charset="0"/>
          <a:ea typeface="MS PGothic" pitchFamily="34" charset="-128"/>
          <a:cs typeface="Calibri" panose="020F0502020204030204" pitchFamily="34" charset="0"/>
        </a:defRPr>
      </a:lvl1pPr>
      <a:lvl2pPr marL="914400" indent="-457200" algn="l" rtl="0" eaLnBrk="0" fontAlgn="base" hangingPunct="0">
        <a:spcBef>
          <a:spcPct val="20000"/>
        </a:spcBef>
        <a:spcAft>
          <a:spcPct val="0"/>
        </a:spcAft>
        <a:buFont typeface="NewsGoth BT" pitchFamily="34" charset="0"/>
        <a:buChar char="~"/>
        <a:defRPr sz="2400">
          <a:solidFill>
            <a:srgbClr val="002060"/>
          </a:solidFill>
          <a:latin typeface="Calibri" panose="020F0502020204030204" pitchFamily="34" charset="0"/>
          <a:ea typeface="MS PGothic" pitchFamily="34" charset="-128"/>
          <a:cs typeface="Calibri" panose="020F0502020204030204" pitchFamily="34" charset="0"/>
        </a:defRPr>
      </a:lvl2pPr>
      <a:lvl3pPr marL="1371600" indent="-342900" algn="l" rtl="0" eaLnBrk="0" fontAlgn="base" hangingPunct="0">
        <a:spcBef>
          <a:spcPct val="20000"/>
        </a:spcBef>
        <a:spcAft>
          <a:spcPct val="0"/>
        </a:spcAft>
        <a:buFont typeface="NewsGoth BT" pitchFamily="34" charset="0"/>
        <a:buChar char="–"/>
        <a:defRPr sz="2000">
          <a:solidFill>
            <a:srgbClr val="002060"/>
          </a:solidFill>
          <a:latin typeface="Calibri" panose="020F0502020204030204" pitchFamily="34" charset="0"/>
          <a:ea typeface="MS PGothic" pitchFamily="34" charset="-128"/>
          <a:cs typeface="Calibri" panose="020F0502020204030204" pitchFamily="34" charset="0"/>
        </a:defRPr>
      </a:lvl3pPr>
      <a:lvl4pPr marL="1828800" indent="-342900" algn="l" rtl="0" eaLnBrk="0" fontAlgn="base" hangingPunct="0">
        <a:spcBef>
          <a:spcPct val="20000"/>
        </a:spcBef>
        <a:spcAft>
          <a:spcPct val="0"/>
        </a:spcAft>
        <a:buFont typeface="NewsGoth BT" pitchFamily="34" charset="0"/>
        <a:buChar char="»"/>
        <a:defRPr sz="2000">
          <a:solidFill>
            <a:srgbClr val="002060"/>
          </a:solidFill>
          <a:latin typeface="Calibri" panose="020F0502020204030204" pitchFamily="34" charset="0"/>
          <a:ea typeface="MS PGothic" pitchFamily="34" charset="-128"/>
          <a:cs typeface="Calibri" panose="020F0502020204030204" pitchFamily="34" charset="0"/>
        </a:defRPr>
      </a:lvl4pPr>
      <a:lvl5pPr marL="2286000" indent="-342900" algn="l" rtl="0" eaLnBrk="0" fontAlgn="base" hangingPunct="0">
        <a:spcBef>
          <a:spcPct val="20000"/>
        </a:spcBef>
        <a:spcAft>
          <a:spcPct val="0"/>
        </a:spcAft>
        <a:buFont typeface="Wingdings" panose="05000000000000000000" pitchFamily="2" charset="2"/>
        <a:buChar char="§"/>
        <a:defRPr sz="1600">
          <a:solidFill>
            <a:srgbClr val="002060"/>
          </a:solidFill>
          <a:latin typeface="Calibri" panose="020F0502020204030204" pitchFamily="34" charset="0"/>
          <a:ea typeface="MS PGothic" pitchFamily="34" charset="-128"/>
          <a:cs typeface="Calibri" panose="020F0502020204030204" pitchFamily="34" charset="0"/>
        </a:defRPr>
      </a:lvl5pPr>
      <a:lvl6pPr marL="2743200" indent="-342900" algn="l" rtl="0" fontAlgn="base">
        <a:spcBef>
          <a:spcPct val="20000"/>
        </a:spcBef>
        <a:spcAft>
          <a:spcPct val="0"/>
        </a:spcAft>
        <a:buFont typeface="Wingdings" pitchFamily="2" charset="2"/>
        <a:buChar char="§"/>
        <a:defRPr sz="2400">
          <a:solidFill>
            <a:srgbClr val="081F5B"/>
          </a:solidFill>
          <a:latin typeface="+mn-lt"/>
        </a:defRPr>
      </a:lvl6pPr>
      <a:lvl7pPr marL="3200400" indent="-342900" algn="l" rtl="0" fontAlgn="base">
        <a:spcBef>
          <a:spcPct val="20000"/>
        </a:spcBef>
        <a:spcAft>
          <a:spcPct val="0"/>
        </a:spcAft>
        <a:buFont typeface="Wingdings" pitchFamily="2" charset="2"/>
        <a:buChar char="§"/>
        <a:defRPr sz="2400">
          <a:solidFill>
            <a:srgbClr val="081F5B"/>
          </a:solidFill>
          <a:latin typeface="+mn-lt"/>
        </a:defRPr>
      </a:lvl7pPr>
      <a:lvl8pPr marL="3657600" indent="-342900" algn="l" rtl="0" fontAlgn="base">
        <a:spcBef>
          <a:spcPct val="20000"/>
        </a:spcBef>
        <a:spcAft>
          <a:spcPct val="0"/>
        </a:spcAft>
        <a:buFont typeface="Wingdings" pitchFamily="2" charset="2"/>
        <a:buChar char="§"/>
        <a:defRPr sz="2400">
          <a:solidFill>
            <a:srgbClr val="081F5B"/>
          </a:solidFill>
          <a:latin typeface="+mn-lt"/>
        </a:defRPr>
      </a:lvl8pPr>
      <a:lvl9pPr marL="4114800" indent="-342900" algn="l" rtl="0" fontAlgn="base">
        <a:spcBef>
          <a:spcPct val="20000"/>
        </a:spcBef>
        <a:spcAft>
          <a:spcPct val="0"/>
        </a:spcAft>
        <a:buFont typeface="Wingdings" pitchFamily="2" charset="2"/>
        <a:buChar char="§"/>
        <a:defRPr sz="2400">
          <a:solidFill>
            <a:srgbClr val="081F5B"/>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9.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ybian/treeplan" TargetMode="External"/><Relationship Id="rId2" Type="http://schemas.openxmlformats.org/officeDocument/2006/relationships/hyperlink" Target="https://nam02.safelinks.protection.outlook.com/?url=https%3A%2F%2Flumivero.com%2Fproducts%2Fdecision-tools%2F&amp;data=05%7C01%7Cekagan%40jhu.edu%7C79d8a47597ad4c42c5d708dbe6bdf153%7C9fa4f438b1e6473b803f86f8aedf0dec%7C0%7C0%7C638357475688423129%7CUnknown%7CTWFpbGZsb3d8eyJWIjoiMC4wLjAwMDAiLCJQIjoiV2luMzIiLCJBTiI6Ik1haWwiLCJXVCI6Mn0%3D%7C3000%7C%7C%7C&amp;sdata=y4vRWx8BIxbNi%2Buu3MLSEMFL8VVB8rOjtiN3w%2BkM%2BVM%3D&amp;reserved=0" TargetMode="External"/><Relationship Id="rId1" Type="http://schemas.openxmlformats.org/officeDocument/2006/relationships/slideLayout" Target="../slideLayouts/slideLayout9.xml"/><Relationship Id="rId4" Type="http://schemas.openxmlformats.org/officeDocument/2006/relationships/hyperlink" Target="https://silverdecisions.pl/" TargetMode="Externa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0.png"/><Relationship Id="rId4" Type="http://schemas.openxmlformats.org/officeDocument/2006/relationships/notesSlide" Target="../notesSlides/notesSlide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21.png"/><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4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notesSlide" Target="../notesSlides/notesSlide16.xml"/><Relationship Id="rId1" Type="http://schemas.openxmlformats.org/officeDocument/2006/relationships/slideLayout" Target="../slideLayouts/slideLayout9.xml"/><Relationship Id="rId5" Type="http://schemas.openxmlformats.org/officeDocument/2006/relationships/comments" Target="../comments/comment1.xml"/><Relationship Id="rId4" Type="http://schemas.openxmlformats.org/officeDocument/2006/relationships/image" Target="../media/image24.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customXml" Target="../ink/ink1.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288F6A-65C0-044D-8C94-0BDF9677F7CE}"/>
              </a:ext>
            </a:extLst>
          </p:cNvPr>
          <p:cNvSpPr txBox="1">
            <a:spLocks/>
          </p:cNvSpPr>
          <p:nvPr/>
        </p:nvSpPr>
        <p:spPr bwMode="auto">
          <a:xfrm>
            <a:off x="1676400" y="2819400"/>
            <a:ext cx="6248400" cy="2286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4000" b="1" cap="all">
                <a:solidFill>
                  <a:srgbClr val="092E78"/>
                </a:solidFill>
                <a:latin typeface="Cabin" panose="020B0803050202020004" pitchFamily="34" charset="0"/>
                <a:ea typeface="MS PGothic" pitchFamily="34" charset="-128"/>
                <a:cs typeface="Cabin" panose="020B0803050202020004" pitchFamily="34" charset="0"/>
              </a:defRPr>
            </a:lvl1pPr>
            <a:lvl2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2pPr>
            <a:lvl3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3pPr>
            <a:lvl4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4pPr>
            <a:lvl5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5pPr>
            <a:lvl6pPr marL="457200" algn="l" rtl="0" fontAlgn="base">
              <a:spcBef>
                <a:spcPct val="0"/>
              </a:spcBef>
              <a:spcAft>
                <a:spcPct val="0"/>
              </a:spcAft>
              <a:defRPr sz="4000">
                <a:solidFill>
                  <a:srgbClr val="081F5B"/>
                </a:solidFill>
                <a:latin typeface="NewsGoth Dm BT" pitchFamily="34" charset="0"/>
              </a:defRPr>
            </a:lvl6pPr>
            <a:lvl7pPr marL="914400" algn="l" rtl="0" fontAlgn="base">
              <a:spcBef>
                <a:spcPct val="0"/>
              </a:spcBef>
              <a:spcAft>
                <a:spcPct val="0"/>
              </a:spcAft>
              <a:defRPr sz="4000">
                <a:solidFill>
                  <a:srgbClr val="081F5B"/>
                </a:solidFill>
                <a:latin typeface="NewsGoth Dm BT" pitchFamily="34" charset="0"/>
              </a:defRPr>
            </a:lvl7pPr>
            <a:lvl8pPr marL="1371600" algn="l" rtl="0" fontAlgn="base">
              <a:spcBef>
                <a:spcPct val="0"/>
              </a:spcBef>
              <a:spcAft>
                <a:spcPct val="0"/>
              </a:spcAft>
              <a:defRPr sz="4000">
                <a:solidFill>
                  <a:srgbClr val="081F5B"/>
                </a:solidFill>
                <a:latin typeface="NewsGoth Dm BT" pitchFamily="34" charset="0"/>
              </a:defRPr>
            </a:lvl8pPr>
            <a:lvl9pPr marL="1828800" algn="l" rtl="0" fontAlgn="base">
              <a:spcBef>
                <a:spcPct val="0"/>
              </a:spcBef>
              <a:spcAft>
                <a:spcPct val="0"/>
              </a:spcAft>
              <a:defRPr sz="4000">
                <a:solidFill>
                  <a:srgbClr val="081F5B"/>
                </a:solidFill>
                <a:latin typeface="NewsGoth Dm BT" pitchFamily="34" charset="0"/>
              </a:defRPr>
            </a:lvl9pPr>
          </a:lstStyle>
          <a:p>
            <a:r>
              <a:rPr lang="en-US" sz="2800" kern="0" dirty="0">
                <a:latin typeface="Calibri" panose="020F0502020204030204" pitchFamily="34" charset="0"/>
                <a:ea typeface="ＭＳ Ｐゴシック" panose="020B0600070205080204" pitchFamily="34" charset="-128"/>
                <a:cs typeface="Calibri" panose="020F0502020204030204" pitchFamily="34" charset="0"/>
              </a:rPr>
              <a:t>Business analytics</a:t>
            </a:r>
          </a:p>
          <a:p>
            <a:r>
              <a:rPr lang="en-US" sz="2800" kern="0" dirty="0">
                <a:latin typeface="Calibri" panose="020F0502020204030204" pitchFamily="34" charset="0"/>
                <a:ea typeface="ＭＳ Ｐゴシック" panose="020B0600070205080204" pitchFamily="34" charset="-128"/>
                <a:cs typeface="Calibri" panose="020F0502020204030204" pitchFamily="34" charset="0"/>
              </a:rPr>
              <a:t>Session 4</a:t>
            </a:r>
          </a:p>
        </p:txBody>
      </p:sp>
    </p:spTree>
    <p:extLst>
      <p:ext uri="{BB962C8B-B14F-4D97-AF65-F5344CB8AC3E}">
        <p14:creationId xmlns:p14="http://schemas.microsoft.com/office/powerpoint/2010/main" val="6826709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3718592" y="1005962"/>
            <a:ext cx="5090069" cy="1631216"/>
          </a:xfrm>
          <a:prstGeom prst="rect">
            <a:avLst/>
          </a:prstGeom>
          <a:noFill/>
          <a:ln w="34925" cmpd="dbl">
            <a:solidFill>
              <a:schemeClr val="tx1"/>
            </a:solidFill>
          </a:ln>
        </p:spPr>
        <p:txBody>
          <a:bodyPr wrap="square" rtlCol="0">
            <a:spAutoFit/>
          </a:bodyPr>
          <a:lstStyle>
            <a:defPPr>
              <a:defRPr lang="en-US"/>
            </a:defPPr>
            <a:lvl1pPr>
              <a:defRPr b="1">
                <a:effectLst>
                  <a:outerShdw blurRad="38100" dist="38100" dir="2700000" algn="tl">
                    <a:srgbClr val="FFFFFF"/>
                  </a:outerShdw>
                </a:effectLst>
                <a:latin typeface="Calibri" pitchFamily="34" charset="0"/>
                <a:cs typeface="Calibri" pitchFamily="34" charset="0"/>
              </a:defRPr>
            </a:lvl1pPr>
          </a:lstStyle>
          <a:p>
            <a:r>
              <a:rPr lang="en-US" sz="2000" b="0" dirty="0"/>
              <a:t>If only project 2 is selected (Y2 = 1) or if only project 5 is selected (Y5 =  1), or if both are selected, the constraint is satisfied.</a:t>
            </a:r>
          </a:p>
          <a:p>
            <a:r>
              <a:rPr lang="en-US" sz="2000" b="0" dirty="0">
                <a:solidFill>
                  <a:srgbClr val="C00000"/>
                </a:solidFill>
              </a:rPr>
              <a:t>When</a:t>
            </a:r>
            <a:r>
              <a:rPr lang="en-US" sz="2000" b="0" dirty="0"/>
              <a:t> </a:t>
            </a:r>
            <a:r>
              <a:rPr lang="en-US" sz="2000" b="0" dirty="0">
                <a:solidFill>
                  <a:srgbClr val="C00000"/>
                </a:solidFill>
              </a:rPr>
              <a:t>both are not selected, Y2+Y5 = 0 and the constraint is not satisfied.</a:t>
            </a:r>
          </a:p>
        </p:txBody>
      </p:sp>
      <p:sp>
        <p:nvSpPr>
          <p:cNvPr id="11" name="TextBox 10"/>
          <p:cNvSpPr txBox="1"/>
          <p:nvPr/>
        </p:nvSpPr>
        <p:spPr>
          <a:xfrm>
            <a:off x="335399" y="1005962"/>
            <a:ext cx="3383243" cy="1938992"/>
          </a:xfrm>
          <a:prstGeom prst="rect">
            <a:avLst/>
          </a:prstGeom>
          <a:noFill/>
          <a:ln w="34925" cmpd="dbl">
            <a:solidFill>
              <a:schemeClr val="tx1"/>
            </a:solidFill>
          </a:ln>
        </p:spPr>
        <p:txBody>
          <a:bodyPr wrap="square" rtlCol="0">
            <a:spAutoFit/>
          </a:bodyPr>
          <a:lstStyle/>
          <a:p>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1. Select at least 1 international project, i.e. Select project 2 or project 5, or both. </a:t>
            </a:r>
          </a:p>
          <a:p>
            <a:r>
              <a:rPr lang="en-US" sz="2000" dirty="0">
                <a:solidFill>
                  <a:srgbClr val="000099"/>
                </a:solidFill>
                <a:effectLst>
                  <a:outerShdw blurRad="38100" dist="38100" dir="2700000" algn="tl">
                    <a:srgbClr val="FFFFFF"/>
                  </a:outerShdw>
                </a:effectLst>
                <a:latin typeface="Calibri" panose="020F0502020204030204" pitchFamily="34" charset="0"/>
                <a:cs typeface="Calibri" panose="020F0502020204030204" pitchFamily="34" charset="0"/>
              </a:rPr>
              <a:t>Y2 + Y5 ≥ 1</a:t>
            </a:r>
          </a:p>
          <a:p>
            <a:endParaRPr lang="en-US" sz="2000" dirty="0">
              <a:latin typeface="Calibri" panose="020F0502020204030204" pitchFamily="34" charset="0"/>
              <a:cs typeface="Calibri" panose="020F0502020204030204" pitchFamily="34" charset="0"/>
            </a:endParaRPr>
          </a:p>
        </p:txBody>
      </p:sp>
      <p:sp>
        <p:nvSpPr>
          <p:cNvPr id="12" name="TextBox 11"/>
          <p:cNvSpPr txBox="1"/>
          <p:nvPr/>
        </p:nvSpPr>
        <p:spPr>
          <a:xfrm>
            <a:off x="365873" y="3109059"/>
            <a:ext cx="3383243" cy="1015663"/>
          </a:xfrm>
          <a:prstGeom prst="rect">
            <a:avLst/>
          </a:prstGeom>
          <a:noFill/>
          <a:ln w="34925" cmpd="dbl">
            <a:solidFill>
              <a:schemeClr val="tx1"/>
            </a:solidFill>
          </a:ln>
        </p:spPr>
        <p:txBody>
          <a:bodyPr wrap="square" rtlCol="0">
            <a:spAutoFit/>
          </a:bodyPr>
          <a:lstStyle/>
          <a:p>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2. Select at most one domestic project.</a:t>
            </a:r>
          </a:p>
          <a:p>
            <a:r>
              <a:rPr lang="en-US" sz="2000" dirty="0">
                <a:solidFill>
                  <a:srgbClr val="000099"/>
                </a:solidFill>
                <a:effectLst>
                  <a:outerShdw blurRad="38100" dist="38100" dir="2700000" algn="tl">
                    <a:srgbClr val="FFFFFF"/>
                  </a:outerShdw>
                </a:effectLst>
                <a:latin typeface="Calibri" panose="020F0502020204030204" pitchFamily="34" charset="0"/>
                <a:cs typeface="Calibri" panose="020F0502020204030204" pitchFamily="34" charset="0"/>
              </a:rPr>
              <a:t>Y1 + Y3 + Y4 ≤ 1</a:t>
            </a:r>
          </a:p>
        </p:txBody>
      </p:sp>
      <p:sp>
        <p:nvSpPr>
          <p:cNvPr id="13" name="TextBox 12"/>
          <p:cNvSpPr txBox="1"/>
          <p:nvPr/>
        </p:nvSpPr>
        <p:spPr>
          <a:xfrm>
            <a:off x="3749081" y="3109079"/>
            <a:ext cx="5090069" cy="1631216"/>
          </a:xfrm>
          <a:prstGeom prst="rect">
            <a:avLst/>
          </a:prstGeom>
          <a:noFill/>
          <a:ln w="34925" cmpd="dbl">
            <a:solidFill>
              <a:schemeClr val="tx1"/>
            </a:solidFill>
          </a:ln>
        </p:spPr>
        <p:txBody>
          <a:bodyPr wrap="square" rtlCol="0">
            <a:spAutoFit/>
          </a:bodyPr>
          <a:lstStyle>
            <a:defPPr>
              <a:defRPr lang="en-US"/>
            </a:defPPr>
            <a:lvl1pPr>
              <a:defRPr b="1">
                <a:effectLst>
                  <a:outerShdw blurRad="38100" dist="38100" dir="2700000" algn="tl">
                    <a:srgbClr val="FFFFFF"/>
                  </a:outerShdw>
                </a:effectLst>
                <a:latin typeface="Calibri" pitchFamily="34" charset="0"/>
                <a:cs typeface="Calibri" pitchFamily="34" charset="0"/>
              </a:defRPr>
            </a:lvl1pPr>
          </a:lstStyle>
          <a:p>
            <a:r>
              <a:rPr lang="en-US" sz="2000" b="0" dirty="0"/>
              <a:t>If 0 or 1 projects are selected, the constraint is satisfied.</a:t>
            </a:r>
          </a:p>
          <a:p>
            <a:r>
              <a:rPr lang="en-US" sz="2000" b="0" dirty="0">
                <a:solidFill>
                  <a:srgbClr val="C00000"/>
                </a:solidFill>
              </a:rPr>
              <a:t>If two are  selected, Y1+Y3 +Y4 will be equal to 2 and the constraint is not satisfied. Same if you select all three.</a:t>
            </a:r>
          </a:p>
        </p:txBody>
      </p:sp>
      <p:sp>
        <p:nvSpPr>
          <p:cNvPr id="14" name="TextBox 13"/>
          <p:cNvSpPr txBox="1"/>
          <p:nvPr/>
        </p:nvSpPr>
        <p:spPr>
          <a:xfrm>
            <a:off x="365873" y="5048071"/>
            <a:ext cx="3383243" cy="1015663"/>
          </a:xfrm>
          <a:prstGeom prst="rect">
            <a:avLst/>
          </a:prstGeom>
          <a:noFill/>
          <a:ln w="34925" cmpd="dbl">
            <a:solidFill>
              <a:schemeClr val="tx1"/>
            </a:solidFill>
          </a:ln>
        </p:spPr>
        <p:txBody>
          <a:bodyPr wrap="square" rtlCol="0">
            <a:spAutoFit/>
          </a:bodyPr>
          <a:lstStyle/>
          <a:p>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3. Select exactly one domestic project.</a:t>
            </a:r>
          </a:p>
          <a:p>
            <a:r>
              <a:rPr lang="en-US" sz="2000" dirty="0">
                <a:solidFill>
                  <a:srgbClr val="000099"/>
                </a:solidFill>
                <a:effectLst>
                  <a:outerShdw blurRad="38100" dist="38100" dir="2700000" algn="tl">
                    <a:srgbClr val="FFFFFF"/>
                  </a:outerShdw>
                </a:effectLst>
                <a:latin typeface="Calibri" panose="020F0502020204030204" pitchFamily="34" charset="0"/>
                <a:cs typeface="Calibri" panose="020F0502020204030204" pitchFamily="34" charset="0"/>
              </a:rPr>
              <a:t>Y1 + Y3 + Y4 = 1</a:t>
            </a:r>
          </a:p>
        </p:txBody>
      </p:sp>
      <p:sp>
        <p:nvSpPr>
          <p:cNvPr id="15" name="TextBox 14"/>
          <p:cNvSpPr txBox="1"/>
          <p:nvPr/>
        </p:nvSpPr>
        <p:spPr>
          <a:xfrm>
            <a:off x="3749116" y="5048071"/>
            <a:ext cx="5090069" cy="707886"/>
          </a:xfrm>
          <a:prstGeom prst="rect">
            <a:avLst/>
          </a:prstGeom>
          <a:noFill/>
          <a:ln w="34925" cmpd="dbl">
            <a:solidFill>
              <a:schemeClr val="tx1"/>
            </a:solidFill>
          </a:ln>
        </p:spPr>
        <p:txBody>
          <a:bodyPr wrap="square" rtlCol="0">
            <a:spAutoFit/>
          </a:bodyPr>
          <a:lstStyle>
            <a:defPPr>
              <a:defRPr lang="en-US"/>
            </a:defPPr>
            <a:lvl1pPr>
              <a:defRPr b="1">
                <a:effectLst>
                  <a:outerShdw blurRad="38100" dist="38100" dir="2700000" algn="tl">
                    <a:srgbClr val="FFFFFF"/>
                  </a:outerShdw>
                </a:effectLst>
                <a:latin typeface="Calibri" pitchFamily="34" charset="0"/>
                <a:cs typeface="Calibri" pitchFamily="34" charset="0"/>
              </a:defRPr>
            </a:lvl1pPr>
          </a:lstStyle>
          <a:p>
            <a:r>
              <a:rPr lang="en-US" sz="2000" b="0" dirty="0">
                <a:solidFill>
                  <a:srgbClr val="C00000"/>
                </a:solidFill>
              </a:rPr>
              <a:t>If no domestic project is selected or 2 or 3 are selected, the constraint is not satisfied. </a:t>
            </a:r>
          </a:p>
        </p:txBody>
      </p:sp>
      <p:sp>
        <p:nvSpPr>
          <p:cNvPr id="3" name="Slide Number Placeholder 2"/>
          <p:cNvSpPr>
            <a:spLocks noGrp="1"/>
          </p:cNvSpPr>
          <p:nvPr>
            <p:ph type="sldNum" sz="quarter" idx="11"/>
          </p:nvPr>
        </p:nvSpPr>
        <p:spPr>
          <a:xfrm>
            <a:off x="4364270" y="6583713"/>
            <a:ext cx="1905000" cy="274287"/>
          </a:xfrm>
        </p:spPr>
        <p:txBody>
          <a:bodyPr/>
          <a:lstStyle/>
          <a:p>
            <a:fld id="{D800FC57-747A-4054-A3DF-63D163080A4A}" type="slidenum">
              <a:rPr lang="en-US" smtClean="0">
                <a:latin typeface="Calibri" panose="020F0502020204030204" pitchFamily="34" charset="0"/>
                <a:cs typeface="Calibri" panose="020F0502020204030204" pitchFamily="34" charset="0"/>
              </a:rPr>
              <a:pPr/>
              <a:t>10</a:t>
            </a:fld>
            <a:endParaRPr lang="en-US" dirty="0">
              <a:latin typeface="Calibri" panose="020F0502020204030204" pitchFamily="34" charset="0"/>
              <a:cs typeface="Calibri" panose="020F0502020204030204" pitchFamily="34" charset="0"/>
            </a:endParaRPr>
          </a:p>
        </p:txBody>
      </p:sp>
      <p:sp>
        <p:nvSpPr>
          <p:cNvPr id="17" name="Title 2">
            <a:extLst>
              <a:ext uri="{FF2B5EF4-FFF2-40B4-BE49-F238E27FC236}">
                <a16:creationId xmlns:a16="http://schemas.microsoft.com/office/drawing/2014/main" id="{9D7BF106-7AA3-3349-97FD-1DD245B825E3}"/>
              </a:ext>
            </a:extLst>
          </p:cNvPr>
          <p:cNvSpPr txBox="1">
            <a:spLocks/>
          </p:cNvSpPr>
          <p:nvPr/>
        </p:nvSpPr>
        <p:spPr>
          <a:xfrm>
            <a:off x="457200" y="152400"/>
            <a:ext cx="8229600" cy="579438"/>
          </a:xfrm>
          <a:prstGeom prst="rect">
            <a:avLst/>
          </a:prstGeom>
        </p:spPr>
        <p:txBody>
          <a:bodyPr/>
          <a:lstStyle>
            <a:lvl1pPr algn="ctr" rtl="0" eaLnBrk="0" fontAlgn="base" hangingPunct="0">
              <a:spcBef>
                <a:spcPct val="0"/>
              </a:spcBef>
              <a:spcAft>
                <a:spcPct val="0"/>
              </a:spcAft>
              <a:defRPr sz="3200" b="1">
                <a:solidFill>
                  <a:srgbClr val="092E78"/>
                </a:solidFill>
                <a:latin typeface="Calibri" panose="020F0502020204030204" pitchFamily="34" charset="0"/>
                <a:ea typeface="MS PGothic" pitchFamily="34" charset="-128"/>
                <a:cs typeface="Calibri" panose="020F0502020204030204" pitchFamily="34" charset="0"/>
              </a:defRPr>
            </a:lvl1pPr>
            <a:lvl2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2pPr>
            <a:lvl3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3pPr>
            <a:lvl4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4pPr>
            <a:lvl5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5pPr>
            <a:lvl6pPr marL="457200" algn="l" rtl="0" fontAlgn="base">
              <a:spcBef>
                <a:spcPct val="0"/>
              </a:spcBef>
              <a:spcAft>
                <a:spcPct val="0"/>
              </a:spcAft>
              <a:defRPr sz="4000">
                <a:solidFill>
                  <a:srgbClr val="081F5B"/>
                </a:solidFill>
                <a:latin typeface="NewsGoth Dm BT" pitchFamily="34" charset="0"/>
              </a:defRPr>
            </a:lvl6pPr>
            <a:lvl7pPr marL="914400" algn="l" rtl="0" fontAlgn="base">
              <a:spcBef>
                <a:spcPct val="0"/>
              </a:spcBef>
              <a:spcAft>
                <a:spcPct val="0"/>
              </a:spcAft>
              <a:defRPr sz="4000">
                <a:solidFill>
                  <a:srgbClr val="081F5B"/>
                </a:solidFill>
                <a:latin typeface="NewsGoth Dm BT" pitchFamily="34" charset="0"/>
              </a:defRPr>
            </a:lvl7pPr>
            <a:lvl8pPr marL="1371600" algn="l" rtl="0" fontAlgn="base">
              <a:spcBef>
                <a:spcPct val="0"/>
              </a:spcBef>
              <a:spcAft>
                <a:spcPct val="0"/>
              </a:spcAft>
              <a:defRPr sz="4000">
                <a:solidFill>
                  <a:srgbClr val="081F5B"/>
                </a:solidFill>
                <a:latin typeface="NewsGoth Dm BT" pitchFamily="34" charset="0"/>
              </a:defRPr>
            </a:lvl8pPr>
            <a:lvl9pPr marL="1828800" algn="l" rtl="0" fontAlgn="base">
              <a:spcBef>
                <a:spcPct val="0"/>
              </a:spcBef>
              <a:spcAft>
                <a:spcPct val="0"/>
              </a:spcAft>
              <a:defRPr sz="4000">
                <a:solidFill>
                  <a:srgbClr val="081F5B"/>
                </a:solidFill>
                <a:latin typeface="NewsGoth Dm BT" pitchFamily="34" charset="0"/>
              </a:defRPr>
            </a:lvl9pPr>
          </a:lstStyle>
          <a:p>
            <a:pPr>
              <a:spcBef>
                <a:spcPts val="450"/>
              </a:spcBef>
            </a:pPr>
            <a:r>
              <a:rPr lang="en-PH" kern="0">
                <a:ea typeface="Cabin" charset="0"/>
              </a:rPr>
              <a:t>LOGICAL CONSTRAINTS</a:t>
            </a:r>
            <a:endParaRPr lang="en-PH" kern="0" dirty="0">
              <a:ea typeface="Cabin" charset="0"/>
            </a:endParaRPr>
          </a:p>
        </p:txBody>
      </p:sp>
    </p:spTree>
    <p:extLst>
      <p:ext uri="{BB962C8B-B14F-4D97-AF65-F5344CB8AC3E}">
        <p14:creationId xmlns:p14="http://schemas.microsoft.com/office/powerpoint/2010/main" val="618643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bg/>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3">
                                            <p:txEl>
                                              <p:pRg st="1" end="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5">
                                            <p:bg/>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5">
                                            <p:txEl>
                                              <p:pRg st="0" end="0"/>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animBg="1"/>
      <p:bldP spid="13" grpId="0" build="p" animBg="1"/>
      <p:bldP spid="15" grpId="0" build="p"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3718592" y="1030602"/>
            <a:ext cx="5090069" cy="1631216"/>
          </a:xfrm>
          <a:prstGeom prst="rect">
            <a:avLst/>
          </a:prstGeom>
          <a:noFill/>
          <a:ln w="34925" cmpd="dbl">
            <a:solidFill>
              <a:schemeClr val="tx1"/>
            </a:solidFill>
          </a:ln>
        </p:spPr>
        <p:txBody>
          <a:bodyPr wrap="square" rtlCol="0">
            <a:spAutoFit/>
          </a:bodyPr>
          <a:lstStyle>
            <a:defPPr>
              <a:defRPr lang="en-US"/>
            </a:defPPr>
            <a:lvl1pPr>
              <a:defRPr b="1">
                <a:effectLst>
                  <a:outerShdw blurRad="38100" dist="38100" dir="2700000" algn="tl">
                    <a:srgbClr val="FFFFFF"/>
                  </a:outerShdw>
                </a:effectLst>
                <a:latin typeface="Calibri" pitchFamily="34" charset="0"/>
                <a:cs typeface="Calibri" pitchFamily="34" charset="0"/>
              </a:defRPr>
            </a:lvl1pPr>
          </a:lstStyle>
          <a:p>
            <a:r>
              <a:rPr lang="en-US" sz="2000" b="0" dirty="0"/>
              <a:t>If only project 1 is selected or if only project 5 is selected, or if both are not selected, the constraint is satisfied.</a:t>
            </a:r>
          </a:p>
          <a:p>
            <a:r>
              <a:rPr lang="en-US" sz="2000" b="0" dirty="0">
                <a:solidFill>
                  <a:srgbClr val="C00000"/>
                </a:solidFill>
              </a:rPr>
              <a:t>When</a:t>
            </a:r>
            <a:r>
              <a:rPr lang="en-US" sz="2000" b="0" dirty="0"/>
              <a:t> </a:t>
            </a:r>
            <a:r>
              <a:rPr lang="en-US" sz="2000" b="0" dirty="0">
                <a:solidFill>
                  <a:srgbClr val="C00000"/>
                </a:solidFill>
              </a:rPr>
              <a:t>both are selected, Y1+Y5 = 2 and the constraint is not satisfied.</a:t>
            </a:r>
          </a:p>
        </p:txBody>
      </p:sp>
      <p:sp>
        <p:nvSpPr>
          <p:cNvPr id="11" name="TextBox 10"/>
          <p:cNvSpPr txBox="1"/>
          <p:nvPr/>
        </p:nvSpPr>
        <p:spPr>
          <a:xfrm>
            <a:off x="335399" y="1030602"/>
            <a:ext cx="3383243" cy="1631216"/>
          </a:xfrm>
          <a:prstGeom prst="rect">
            <a:avLst/>
          </a:prstGeom>
          <a:noFill/>
          <a:ln w="34925" cmpd="dbl">
            <a:solidFill>
              <a:schemeClr val="tx1"/>
            </a:solidFill>
          </a:ln>
        </p:spPr>
        <p:txBody>
          <a:bodyPr wrap="square" rtlCol="0">
            <a:spAutoFit/>
          </a:bodyPr>
          <a:lstStyle/>
          <a:p>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4. Projects 1 and 5 are mutually exclusive (require same resources)</a:t>
            </a:r>
          </a:p>
          <a:p>
            <a:r>
              <a:rPr lang="en-US" sz="2000" dirty="0">
                <a:solidFill>
                  <a:srgbClr val="000099"/>
                </a:solidFill>
                <a:effectLst>
                  <a:outerShdw blurRad="38100" dist="38100" dir="2700000" algn="tl">
                    <a:srgbClr val="FFFFFF"/>
                  </a:outerShdw>
                </a:effectLst>
                <a:latin typeface="Calibri" panose="020F0502020204030204" pitchFamily="34" charset="0"/>
                <a:cs typeface="Calibri" panose="020F0502020204030204" pitchFamily="34" charset="0"/>
              </a:rPr>
              <a:t>Y1 + Y5 ≤ 1</a:t>
            </a:r>
          </a:p>
          <a:p>
            <a:endParaRPr lang="en-US" sz="2000" dirty="0">
              <a:latin typeface="Calibri" panose="020F0502020204030204" pitchFamily="34" charset="0"/>
              <a:cs typeface="Calibri" panose="020F0502020204030204" pitchFamily="34" charset="0"/>
            </a:endParaRPr>
          </a:p>
        </p:txBody>
      </p:sp>
      <p:sp>
        <p:nvSpPr>
          <p:cNvPr id="14" name="TextBox 13"/>
          <p:cNvSpPr txBox="1"/>
          <p:nvPr/>
        </p:nvSpPr>
        <p:spPr>
          <a:xfrm>
            <a:off x="335399" y="2969594"/>
            <a:ext cx="3383243" cy="1015663"/>
          </a:xfrm>
          <a:prstGeom prst="rect">
            <a:avLst/>
          </a:prstGeom>
          <a:noFill/>
          <a:ln w="34925" cmpd="dbl">
            <a:solidFill>
              <a:schemeClr val="tx1"/>
            </a:solidFill>
          </a:ln>
        </p:spPr>
        <p:txBody>
          <a:bodyPr wrap="square" rtlCol="0">
            <a:spAutoFit/>
          </a:bodyPr>
          <a:lstStyle/>
          <a:p>
            <a:pPr fontAlgn="auto">
              <a:spcBef>
                <a:spcPts val="0"/>
              </a:spcBef>
              <a:spcAft>
                <a:spcPts val="0"/>
              </a:spcAft>
              <a:defRPr/>
            </a:pPr>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5. If project 5 is selected, then project 4 must be as well.</a:t>
            </a:r>
          </a:p>
          <a:p>
            <a:pPr fontAlgn="auto">
              <a:spcBef>
                <a:spcPts val="0"/>
              </a:spcBef>
              <a:spcAft>
                <a:spcPts val="0"/>
              </a:spcAft>
              <a:defRPr/>
            </a:pPr>
            <a:r>
              <a:rPr lang="en-US" sz="2000" dirty="0">
                <a:solidFill>
                  <a:srgbClr val="000099"/>
                </a:solidFill>
                <a:effectLst>
                  <a:outerShdw blurRad="38100" dist="38100" dir="2700000" algn="tl">
                    <a:srgbClr val="FFFFFF"/>
                  </a:outerShdw>
                </a:effectLst>
                <a:latin typeface="Calibri" panose="020F0502020204030204" pitchFamily="34" charset="0"/>
                <a:cs typeface="Calibri" panose="020F0502020204030204" pitchFamily="34" charset="0"/>
              </a:rPr>
              <a:t>Y4 - Y5 </a:t>
            </a:r>
            <a:r>
              <a:rPr lang="en-US" sz="2000" dirty="0">
                <a:solidFill>
                  <a:srgbClr val="000099"/>
                </a:solidFill>
                <a:effectLst>
                  <a:outerShdw blurRad="38100" dist="38100" dir="2700000" algn="tl">
                    <a:srgbClr val="FFFFFF"/>
                  </a:outerShdw>
                </a:effectLst>
                <a:latin typeface="Calibri" panose="020F0502020204030204" pitchFamily="34" charset="0"/>
                <a:cs typeface="Calibri" panose="020F0502020204030204" pitchFamily="34" charset="0"/>
                <a:sym typeface="Symbol"/>
              </a:rPr>
              <a:t></a:t>
            </a:r>
            <a:r>
              <a:rPr lang="en-US" sz="2000" dirty="0">
                <a:solidFill>
                  <a:srgbClr val="000099"/>
                </a:solidFill>
                <a:effectLst>
                  <a:outerShdw blurRad="38100" dist="38100" dir="2700000" algn="tl">
                    <a:srgbClr val="FFFFFF"/>
                  </a:outerShdw>
                </a:effectLst>
                <a:latin typeface="Calibri" panose="020F0502020204030204" pitchFamily="34" charset="0"/>
                <a:cs typeface="Calibri" panose="020F0502020204030204" pitchFamily="34" charset="0"/>
              </a:rPr>
              <a:t> 0</a:t>
            </a:r>
          </a:p>
        </p:txBody>
      </p:sp>
      <p:sp>
        <p:nvSpPr>
          <p:cNvPr id="15" name="TextBox 14"/>
          <p:cNvSpPr txBox="1"/>
          <p:nvPr/>
        </p:nvSpPr>
        <p:spPr>
          <a:xfrm>
            <a:off x="3745898" y="2969594"/>
            <a:ext cx="5090069" cy="1323439"/>
          </a:xfrm>
          <a:prstGeom prst="rect">
            <a:avLst/>
          </a:prstGeom>
          <a:noFill/>
          <a:ln w="34925" cmpd="dbl">
            <a:solidFill>
              <a:schemeClr val="tx1"/>
            </a:solidFill>
          </a:ln>
        </p:spPr>
        <p:txBody>
          <a:bodyPr wrap="square" rtlCol="0">
            <a:spAutoFit/>
          </a:bodyPr>
          <a:lstStyle>
            <a:defPPr>
              <a:defRPr lang="en-US"/>
            </a:defPPr>
            <a:lvl1pPr>
              <a:defRPr b="1">
                <a:effectLst>
                  <a:outerShdw blurRad="38100" dist="38100" dir="2700000" algn="tl">
                    <a:srgbClr val="FFFFFF"/>
                  </a:outerShdw>
                </a:effectLst>
                <a:latin typeface="Calibri" pitchFamily="34" charset="0"/>
                <a:cs typeface="Calibri" pitchFamily="34" charset="0"/>
              </a:defRPr>
            </a:lvl1pPr>
          </a:lstStyle>
          <a:p>
            <a:r>
              <a:rPr lang="en-US" sz="2000" b="0" dirty="0"/>
              <a:t>If project 5 is selected, Y5 = 1 then Y4 must also be 1. If Y5=0, Y4 can  be 0 or 1.</a:t>
            </a:r>
          </a:p>
          <a:p>
            <a:r>
              <a:rPr lang="en-US" sz="2000" b="0" dirty="0">
                <a:solidFill>
                  <a:srgbClr val="C00000"/>
                </a:solidFill>
              </a:rPr>
              <a:t>If Y5 =1 and Y4 = 0, the constraint is not satisfied. </a:t>
            </a:r>
          </a:p>
        </p:txBody>
      </p:sp>
      <p:sp>
        <p:nvSpPr>
          <p:cNvPr id="16" name="TextBox 15"/>
          <p:cNvSpPr txBox="1"/>
          <p:nvPr/>
        </p:nvSpPr>
        <p:spPr>
          <a:xfrm>
            <a:off x="335399" y="4620161"/>
            <a:ext cx="3995006" cy="1631216"/>
          </a:xfrm>
          <a:prstGeom prst="rect">
            <a:avLst/>
          </a:prstGeom>
          <a:noFill/>
          <a:ln w="34925" cmpd="dbl">
            <a:solidFill>
              <a:schemeClr val="tx1"/>
            </a:solidFill>
          </a:ln>
        </p:spPr>
        <p:txBody>
          <a:bodyPr wrap="square" rtlCol="0">
            <a:spAutoFit/>
          </a:bodyPr>
          <a:lstStyle/>
          <a:p>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6. All three domestic projects cannot be selected plus if project 1 is selected then project 2 must also be selected.</a:t>
            </a:r>
          </a:p>
          <a:p>
            <a:r>
              <a:rPr lang="en-US" sz="2000" dirty="0">
                <a:solidFill>
                  <a:srgbClr val="000099"/>
                </a:solidFill>
                <a:effectLst>
                  <a:outerShdw blurRad="38100" dist="38100" dir="2700000" algn="tl">
                    <a:srgbClr val="FFFFFF"/>
                  </a:outerShdw>
                </a:effectLst>
                <a:latin typeface="Calibri" panose="020F0502020204030204" pitchFamily="34" charset="0"/>
                <a:cs typeface="Calibri" panose="020F0502020204030204" pitchFamily="34" charset="0"/>
              </a:rPr>
              <a:t>Y1 + Y3 + Y4 </a:t>
            </a:r>
            <a:r>
              <a:rPr lang="en-US" sz="2000" dirty="0">
                <a:solidFill>
                  <a:srgbClr val="000099"/>
                </a:solidFill>
                <a:effectLst>
                  <a:outerShdw blurRad="38100" dist="38100" dir="2700000" algn="tl">
                    <a:srgbClr val="FFFFFF"/>
                  </a:outerShdw>
                </a:effectLst>
                <a:latin typeface="Calibri" panose="020F0502020204030204" pitchFamily="34" charset="0"/>
                <a:cs typeface="Calibri" panose="020F0502020204030204" pitchFamily="34" charset="0"/>
                <a:sym typeface="Symbol"/>
              </a:rPr>
              <a:t>  2, </a:t>
            </a:r>
            <a:r>
              <a:rPr lang="en-US" sz="2000" dirty="0">
                <a:solidFill>
                  <a:srgbClr val="000099"/>
                </a:solidFill>
                <a:effectLst>
                  <a:outerShdw blurRad="38100" dist="38100" dir="2700000" algn="tl">
                    <a:srgbClr val="FFFFFF"/>
                  </a:outerShdw>
                </a:effectLst>
                <a:latin typeface="Calibri" panose="020F0502020204030204" pitchFamily="34" charset="0"/>
                <a:cs typeface="Calibri" panose="020F0502020204030204" pitchFamily="34" charset="0"/>
              </a:rPr>
              <a:t>Y2 – Y1 </a:t>
            </a:r>
            <a:r>
              <a:rPr lang="en-US" sz="2000" dirty="0">
                <a:solidFill>
                  <a:srgbClr val="000099"/>
                </a:solidFill>
                <a:effectLst>
                  <a:outerShdw blurRad="38100" dist="38100" dir="2700000" algn="tl">
                    <a:srgbClr val="FFFFFF"/>
                  </a:outerShdw>
                </a:effectLst>
                <a:latin typeface="Calibri" panose="020F0502020204030204" pitchFamily="34" charset="0"/>
                <a:cs typeface="Calibri" panose="020F0502020204030204" pitchFamily="34" charset="0"/>
                <a:sym typeface="Symbol"/>
              </a:rPr>
              <a:t>  0</a:t>
            </a:r>
            <a:endParaRPr lang="en-US" sz="2000" dirty="0">
              <a:solidFill>
                <a:srgbClr val="000099"/>
              </a:solidFill>
              <a:effectLst>
                <a:outerShdw blurRad="38100" dist="38100" dir="2700000" algn="tl">
                  <a:srgbClr val="FFFFFF"/>
                </a:outerShdw>
              </a:effectLst>
              <a:latin typeface="Calibri" panose="020F0502020204030204" pitchFamily="34" charset="0"/>
              <a:cs typeface="Calibri" panose="020F0502020204030204" pitchFamily="34" charset="0"/>
            </a:endParaRPr>
          </a:p>
        </p:txBody>
      </p:sp>
      <p:sp>
        <p:nvSpPr>
          <p:cNvPr id="4" name="Slide Number Placeholder 3"/>
          <p:cNvSpPr>
            <a:spLocks noGrp="1"/>
          </p:cNvSpPr>
          <p:nvPr>
            <p:ph type="sldNum" sz="quarter" idx="11"/>
          </p:nvPr>
        </p:nvSpPr>
        <p:spPr>
          <a:xfrm>
            <a:off x="4330404" y="6572362"/>
            <a:ext cx="1905000" cy="274287"/>
          </a:xfrm>
        </p:spPr>
        <p:txBody>
          <a:bodyPr/>
          <a:lstStyle/>
          <a:p>
            <a:fld id="{D800FC57-747A-4054-A3DF-63D163080A4A}" type="slidenum">
              <a:rPr lang="en-US" smtClean="0"/>
              <a:pPr/>
              <a:t>11</a:t>
            </a:fld>
            <a:endParaRPr lang="en-US" dirty="0"/>
          </a:p>
        </p:txBody>
      </p:sp>
      <p:sp>
        <p:nvSpPr>
          <p:cNvPr id="9" name="Title 2">
            <a:extLst>
              <a:ext uri="{FF2B5EF4-FFF2-40B4-BE49-F238E27FC236}">
                <a16:creationId xmlns:a16="http://schemas.microsoft.com/office/drawing/2014/main" id="{AC9CCA79-4674-9343-8FD2-48075151F66F}"/>
              </a:ext>
            </a:extLst>
          </p:cNvPr>
          <p:cNvSpPr txBox="1">
            <a:spLocks/>
          </p:cNvSpPr>
          <p:nvPr/>
        </p:nvSpPr>
        <p:spPr>
          <a:xfrm>
            <a:off x="457200" y="152400"/>
            <a:ext cx="8229600" cy="579438"/>
          </a:xfrm>
          <a:prstGeom prst="rect">
            <a:avLst/>
          </a:prstGeom>
        </p:spPr>
        <p:txBody>
          <a:bodyPr/>
          <a:lstStyle>
            <a:lvl1pPr algn="ctr" rtl="0" eaLnBrk="0" fontAlgn="base" hangingPunct="0">
              <a:spcBef>
                <a:spcPct val="0"/>
              </a:spcBef>
              <a:spcAft>
                <a:spcPct val="0"/>
              </a:spcAft>
              <a:defRPr sz="3200" b="1">
                <a:solidFill>
                  <a:srgbClr val="092E78"/>
                </a:solidFill>
                <a:latin typeface="Calibri" panose="020F0502020204030204" pitchFamily="34" charset="0"/>
                <a:ea typeface="MS PGothic" pitchFamily="34" charset="-128"/>
                <a:cs typeface="Calibri" panose="020F0502020204030204" pitchFamily="34" charset="0"/>
              </a:defRPr>
            </a:lvl1pPr>
            <a:lvl2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2pPr>
            <a:lvl3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3pPr>
            <a:lvl4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4pPr>
            <a:lvl5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5pPr>
            <a:lvl6pPr marL="457200" algn="l" rtl="0" fontAlgn="base">
              <a:spcBef>
                <a:spcPct val="0"/>
              </a:spcBef>
              <a:spcAft>
                <a:spcPct val="0"/>
              </a:spcAft>
              <a:defRPr sz="4000">
                <a:solidFill>
                  <a:srgbClr val="081F5B"/>
                </a:solidFill>
                <a:latin typeface="NewsGoth Dm BT" pitchFamily="34" charset="0"/>
              </a:defRPr>
            </a:lvl6pPr>
            <a:lvl7pPr marL="914400" algn="l" rtl="0" fontAlgn="base">
              <a:spcBef>
                <a:spcPct val="0"/>
              </a:spcBef>
              <a:spcAft>
                <a:spcPct val="0"/>
              </a:spcAft>
              <a:defRPr sz="4000">
                <a:solidFill>
                  <a:srgbClr val="081F5B"/>
                </a:solidFill>
                <a:latin typeface="NewsGoth Dm BT" pitchFamily="34" charset="0"/>
              </a:defRPr>
            </a:lvl7pPr>
            <a:lvl8pPr marL="1371600" algn="l" rtl="0" fontAlgn="base">
              <a:spcBef>
                <a:spcPct val="0"/>
              </a:spcBef>
              <a:spcAft>
                <a:spcPct val="0"/>
              </a:spcAft>
              <a:defRPr sz="4000">
                <a:solidFill>
                  <a:srgbClr val="081F5B"/>
                </a:solidFill>
                <a:latin typeface="NewsGoth Dm BT" pitchFamily="34" charset="0"/>
              </a:defRPr>
            </a:lvl8pPr>
            <a:lvl9pPr marL="1828800" algn="l" rtl="0" fontAlgn="base">
              <a:spcBef>
                <a:spcPct val="0"/>
              </a:spcBef>
              <a:spcAft>
                <a:spcPct val="0"/>
              </a:spcAft>
              <a:defRPr sz="4000">
                <a:solidFill>
                  <a:srgbClr val="081F5B"/>
                </a:solidFill>
                <a:latin typeface="NewsGoth Dm BT" pitchFamily="34" charset="0"/>
              </a:defRPr>
            </a:lvl9pPr>
          </a:lstStyle>
          <a:p>
            <a:pPr>
              <a:spcBef>
                <a:spcPts val="450"/>
              </a:spcBef>
            </a:pPr>
            <a:r>
              <a:rPr lang="en-PH" kern="0">
                <a:ea typeface="Cabin" charset="0"/>
              </a:rPr>
              <a:t>LOGICAL CONSTRAINTS</a:t>
            </a:r>
            <a:endParaRPr lang="en-PH" kern="0" dirty="0">
              <a:ea typeface="Cabin" charset="0"/>
            </a:endParaRPr>
          </a:p>
        </p:txBody>
      </p:sp>
    </p:spTree>
    <p:extLst>
      <p:ext uri="{BB962C8B-B14F-4D97-AF65-F5344CB8AC3E}">
        <p14:creationId xmlns:p14="http://schemas.microsoft.com/office/powerpoint/2010/main" val="550260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bg/>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
                                            <p:bg/>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5">
                                            <p:bg/>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5">
                                            <p:txEl>
                                              <p:pRg st="1" end="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6">
                                            <p:bg/>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animBg="1"/>
      <p:bldP spid="11" grpId="0" uiExpand="1" build="p" animBg="1"/>
      <p:bldP spid="14" grpId="0" uiExpand="1" build="p" animBg="1"/>
      <p:bldP spid="15" grpId="0" build="p" animBg="1"/>
      <p:bldP spid="16" grpId="0" build="p" animBg="1"/>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3"/>
          <p:cNvSpPr txBox="1">
            <a:spLocks/>
          </p:cNvSpPr>
          <p:nvPr/>
        </p:nvSpPr>
        <p:spPr bwMode="auto">
          <a:xfrm>
            <a:off x="609600" y="3352800"/>
            <a:ext cx="7467600" cy="2971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4000" b="1" cap="all">
                <a:solidFill>
                  <a:srgbClr val="092E78"/>
                </a:solidFill>
                <a:latin typeface="Cabin" panose="020B0803050202020004" pitchFamily="34" charset="0"/>
                <a:ea typeface="MS PGothic" pitchFamily="34" charset="-128"/>
                <a:cs typeface="Cabin" panose="020B0803050202020004" pitchFamily="34" charset="0"/>
              </a:defRPr>
            </a:lvl1pPr>
            <a:lvl2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2pPr>
            <a:lvl3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3pPr>
            <a:lvl4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4pPr>
            <a:lvl5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5pPr>
            <a:lvl6pPr marL="457200" algn="l" rtl="0" fontAlgn="base">
              <a:spcBef>
                <a:spcPct val="0"/>
              </a:spcBef>
              <a:spcAft>
                <a:spcPct val="0"/>
              </a:spcAft>
              <a:defRPr sz="4000">
                <a:solidFill>
                  <a:srgbClr val="081F5B"/>
                </a:solidFill>
                <a:latin typeface="NewsGoth Dm BT" pitchFamily="34" charset="0"/>
              </a:defRPr>
            </a:lvl6pPr>
            <a:lvl7pPr marL="914400" algn="l" rtl="0" fontAlgn="base">
              <a:spcBef>
                <a:spcPct val="0"/>
              </a:spcBef>
              <a:spcAft>
                <a:spcPct val="0"/>
              </a:spcAft>
              <a:defRPr sz="4000">
                <a:solidFill>
                  <a:srgbClr val="081F5B"/>
                </a:solidFill>
                <a:latin typeface="NewsGoth Dm BT" pitchFamily="34" charset="0"/>
              </a:defRPr>
            </a:lvl7pPr>
            <a:lvl8pPr marL="1371600" algn="l" rtl="0" fontAlgn="base">
              <a:spcBef>
                <a:spcPct val="0"/>
              </a:spcBef>
              <a:spcAft>
                <a:spcPct val="0"/>
              </a:spcAft>
              <a:defRPr sz="4000">
                <a:solidFill>
                  <a:srgbClr val="081F5B"/>
                </a:solidFill>
                <a:latin typeface="NewsGoth Dm BT" pitchFamily="34" charset="0"/>
              </a:defRPr>
            </a:lvl8pPr>
            <a:lvl9pPr marL="1828800" algn="l" rtl="0" fontAlgn="base">
              <a:spcBef>
                <a:spcPct val="0"/>
              </a:spcBef>
              <a:spcAft>
                <a:spcPct val="0"/>
              </a:spcAft>
              <a:defRPr sz="4000">
                <a:solidFill>
                  <a:srgbClr val="081F5B"/>
                </a:solidFill>
                <a:latin typeface="NewsGoth Dm BT" pitchFamily="34" charset="0"/>
              </a:defRPr>
            </a:lvl9pPr>
          </a:lstStyle>
          <a:p>
            <a:endParaRPr lang="en-US" sz="2800" kern="0" dirty="0">
              <a:solidFill>
                <a:schemeClr val="bg1">
                  <a:lumMod val="75000"/>
                </a:schemeClr>
              </a:solidFill>
              <a:latin typeface="Calibri" panose="020F0502020204030204" pitchFamily="34" charset="0"/>
              <a:ea typeface="ＭＳ Ｐゴシック" panose="020B0600070205080204" pitchFamily="34" charset="-128"/>
              <a:cs typeface="Calibri" panose="020F0502020204030204" pitchFamily="34" charset="0"/>
            </a:endParaRPr>
          </a:p>
          <a:p>
            <a:pPr marL="457200" indent="-457200">
              <a:buFontTx/>
              <a:buChar char="-"/>
            </a:pPr>
            <a:r>
              <a:rPr lang="en-US" sz="2800" kern="0" dirty="0">
                <a:solidFill>
                  <a:schemeClr val="bg1">
                    <a:lumMod val="75000"/>
                  </a:schemeClr>
                </a:solidFill>
                <a:latin typeface="Calibri" panose="020F0502020204030204" pitchFamily="34" charset="0"/>
                <a:ea typeface="ＭＳ Ｐゴシック" panose="020B0600070205080204" pitchFamily="34" charset="-128"/>
                <a:cs typeface="Calibri" panose="020F0502020204030204" pitchFamily="34" charset="0"/>
              </a:rPr>
              <a:t>MIDTERM FEEDBACK</a:t>
            </a:r>
          </a:p>
          <a:p>
            <a:pPr marL="457200" indent="-457200">
              <a:buFontTx/>
              <a:buChar char="-"/>
            </a:pPr>
            <a:r>
              <a:rPr lang="en-US" sz="2800" kern="0" dirty="0">
                <a:solidFill>
                  <a:schemeClr val="bg1">
                    <a:lumMod val="75000"/>
                  </a:schemeClr>
                </a:solidFill>
                <a:latin typeface="Calibri" panose="020F0502020204030204" pitchFamily="34" charset="0"/>
                <a:ea typeface="ＭＳ Ｐゴシック" panose="020B0600070205080204" pitchFamily="34" charset="-128"/>
                <a:cs typeface="Calibri" panose="020F0502020204030204" pitchFamily="34" charset="0"/>
              </a:rPr>
              <a:t>ILP </a:t>
            </a:r>
            <a:r>
              <a:rPr lang="en-US" sz="2800" kern="0" dirty="0" err="1">
                <a:solidFill>
                  <a:schemeClr val="bg1">
                    <a:lumMod val="75000"/>
                  </a:schemeClr>
                </a:solidFill>
                <a:latin typeface="Calibri" panose="020F0502020204030204" pitchFamily="34" charset="0"/>
                <a:ea typeface="ＭＳ Ｐゴシック" panose="020B0600070205080204" pitchFamily="34" charset="-128"/>
                <a:cs typeface="Calibri" panose="020F0502020204030204" pitchFamily="34" charset="0"/>
              </a:rPr>
              <a:t>aDVANCED</a:t>
            </a:r>
            <a:r>
              <a:rPr lang="en-US" sz="2800" kern="0" dirty="0">
                <a:solidFill>
                  <a:schemeClr val="bg1">
                    <a:lumMod val="75000"/>
                  </a:schemeClr>
                </a:solidFill>
                <a:latin typeface="Calibri" panose="020F0502020204030204" pitchFamily="34" charset="0"/>
                <a:ea typeface="ＭＳ Ｐゴシック" panose="020B0600070205080204" pitchFamily="34" charset="-128"/>
                <a:cs typeface="Calibri" panose="020F0502020204030204" pitchFamily="34" charset="0"/>
              </a:rPr>
              <a:t> </a:t>
            </a:r>
          </a:p>
          <a:p>
            <a:pPr marL="457200" indent="-457200">
              <a:buFontTx/>
              <a:buChar char="-"/>
            </a:pPr>
            <a:r>
              <a:rPr lang="en-US" sz="2800" kern="0" dirty="0">
                <a:solidFill>
                  <a:schemeClr val="tx1"/>
                </a:solidFill>
                <a:latin typeface="Calibri" panose="020F0502020204030204" pitchFamily="34" charset="0"/>
                <a:ea typeface="ＭＳ Ｐゴシック" panose="020B0600070205080204" pitchFamily="34" charset="-128"/>
                <a:cs typeface="Calibri" panose="020F0502020204030204" pitchFamily="34" charset="0"/>
              </a:rPr>
              <a:t>Intro to RISK MODELING</a:t>
            </a:r>
          </a:p>
          <a:p>
            <a:pPr marL="457200" indent="-457200">
              <a:buFontTx/>
              <a:buChar char="-"/>
            </a:pPr>
            <a:r>
              <a:rPr lang="en-US" sz="2800" kern="0" dirty="0">
                <a:solidFill>
                  <a:schemeClr val="bg1">
                    <a:lumMod val="75000"/>
                  </a:schemeClr>
                </a:solidFill>
                <a:latin typeface="Calibri" panose="020F0502020204030204" pitchFamily="34" charset="0"/>
                <a:ea typeface="ＭＳ Ｐゴシック" panose="020B0600070205080204" pitchFamily="34" charset="-128"/>
                <a:cs typeface="Calibri" panose="020F0502020204030204" pitchFamily="34" charset="0"/>
              </a:rPr>
              <a:t>RISK MODELING practice problems</a:t>
            </a:r>
          </a:p>
          <a:p>
            <a:pPr marL="457200" indent="-457200">
              <a:buFontTx/>
              <a:buChar char="-"/>
            </a:pPr>
            <a:endParaRPr lang="en-US" sz="2800" kern="0" dirty="0">
              <a:solidFill>
                <a:schemeClr val="tx1"/>
              </a:solidFill>
              <a:latin typeface="Calibri" panose="020F0502020204030204" pitchFamily="34" charset="0"/>
              <a:ea typeface="ＭＳ Ｐゴシック" panose="020B0600070205080204" pitchFamily="34" charset="-128"/>
              <a:cs typeface="Calibri" panose="020F0502020204030204" pitchFamily="34" charset="0"/>
            </a:endParaRPr>
          </a:p>
        </p:txBody>
      </p:sp>
      <p:sp>
        <p:nvSpPr>
          <p:cNvPr id="5" name="Slide Number Placeholder 4"/>
          <p:cNvSpPr>
            <a:spLocks noGrp="1"/>
          </p:cNvSpPr>
          <p:nvPr>
            <p:ph type="sldNum" sz="quarter" idx="11"/>
          </p:nvPr>
        </p:nvSpPr>
        <p:spPr>
          <a:xfrm>
            <a:off x="4267200" y="6583713"/>
            <a:ext cx="1905000" cy="274287"/>
          </a:xfrm>
        </p:spPr>
        <p:txBody>
          <a:bodyPr/>
          <a:lstStyle/>
          <a:p>
            <a:fld id="{D800FC57-747A-4054-A3DF-63D163080A4A}" type="slidenum">
              <a:rPr lang="en-US" smtClean="0"/>
              <a:pPr/>
              <a:t>12</a:t>
            </a:fld>
            <a:endParaRPr lang="en-US" dirty="0"/>
          </a:p>
        </p:txBody>
      </p:sp>
      <p:pic>
        <p:nvPicPr>
          <p:cNvPr id="4" name="Picture 2" descr="Chess board game free image">
            <a:extLst>
              <a:ext uri="{FF2B5EF4-FFF2-40B4-BE49-F238E27FC236}">
                <a16:creationId xmlns:a16="http://schemas.microsoft.com/office/drawing/2014/main" id="{5428B39C-3351-2F48-A42A-6E3D58A6699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34000" y="486936"/>
            <a:ext cx="2819399" cy="25443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B44C4AF-1D4B-7D46-97B1-0A3E17923FD7}"/>
              </a:ext>
            </a:extLst>
          </p:cNvPr>
          <p:cNvSpPr txBox="1"/>
          <p:nvPr/>
        </p:nvSpPr>
        <p:spPr>
          <a:xfrm>
            <a:off x="-2057400" y="990600"/>
            <a:ext cx="8763000" cy="584775"/>
          </a:xfrm>
          <a:prstGeom prst="rect">
            <a:avLst/>
          </a:prstGeom>
          <a:noFill/>
        </p:spPr>
        <p:txBody>
          <a:bodyPr wrap="square" rtlCol="0">
            <a:spAutoFit/>
          </a:bodyPr>
          <a:lstStyle/>
          <a:p>
            <a:pPr algn="ctr">
              <a:spcBef>
                <a:spcPts val="450"/>
              </a:spcBef>
            </a:pPr>
            <a:r>
              <a:rPr lang="en-PH" b="1" dirty="0">
                <a:latin typeface="Calibri" panose="020F0502020204030204" pitchFamily="34" charset="0"/>
                <a:ea typeface="Cabin" charset="0"/>
                <a:cs typeface="Calibri" panose="020F0502020204030204" pitchFamily="34" charset="0"/>
              </a:rPr>
              <a:t>Game plan</a:t>
            </a:r>
          </a:p>
        </p:txBody>
      </p:sp>
    </p:spTree>
    <p:extLst>
      <p:ext uri="{BB962C8B-B14F-4D97-AF65-F5344CB8AC3E}">
        <p14:creationId xmlns:p14="http://schemas.microsoft.com/office/powerpoint/2010/main" val="13363379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0191218-2B1C-344A-9771-05823090EBA4}"/>
              </a:ext>
            </a:extLst>
          </p:cNvPr>
          <p:cNvSpPr>
            <a:spLocks noGrp="1"/>
          </p:cNvSpPr>
          <p:nvPr>
            <p:ph type="sldNum" sz="quarter" idx="11"/>
          </p:nvPr>
        </p:nvSpPr>
        <p:spPr/>
        <p:txBody>
          <a:bodyPr/>
          <a:lstStyle/>
          <a:p>
            <a:fld id="{D800FC57-747A-4054-A3DF-63D163080A4A}" type="slidenum">
              <a:rPr lang="en-US" smtClean="0"/>
              <a:pPr/>
              <a:t>13</a:t>
            </a:fld>
            <a:endParaRPr lang="en-US" dirty="0"/>
          </a:p>
        </p:txBody>
      </p:sp>
      <p:sp>
        <p:nvSpPr>
          <p:cNvPr id="3" name="Title 1">
            <a:extLst>
              <a:ext uri="{FF2B5EF4-FFF2-40B4-BE49-F238E27FC236}">
                <a16:creationId xmlns:a16="http://schemas.microsoft.com/office/drawing/2014/main" id="{0AC4B486-EC05-144A-A53E-7D8B376B78B1}"/>
              </a:ext>
            </a:extLst>
          </p:cNvPr>
          <p:cNvSpPr txBox="1">
            <a:spLocks/>
          </p:cNvSpPr>
          <p:nvPr/>
        </p:nvSpPr>
        <p:spPr>
          <a:xfrm>
            <a:off x="990600" y="152400"/>
            <a:ext cx="6896100" cy="549275"/>
          </a:xfrm>
          <a:prstGeom prst="rect">
            <a:avLst/>
          </a:prstGeom>
        </p:spPr>
        <p:txBody>
          <a:bodyPr vert="horz" lIns="91440" tIns="45720" rIns="91440" bIns="45720" rtlCol="0" anchor="ctr">
            <a:noAutofit/>
          </a:bodyPr>
          <a:lstStyle>
            <a:lvl1pPr algn="ctr" rtl="0" eaLnBrk="0" fontAlgn="base" hangingPunct="0">
              <a:spcBef>
                <a:spcPct val="0"/>
              </a:spcBef>
              <a:spcAft>
                <a:spcPct val="0"/>
              </a:spcAft>
              <a:defRPr sz="3200" b="1">
                <a:solidFill>
                  <a:srgbClr val="092E78"/>
                </a:solidFill>
                <a:latin typeface="Calibri" panose="020F0502020204030204" pitchFamily="34" charset="0"/>
                <a:ea typeface="MS PGothic" pitchFamily="34" charset="-128"/>
                <a:cs typeface="Calibri" panose="020F0502020204030204" pitchFamily="34" charset="0"/>
              </a:defRPr>
            </a:lvl1pPr>
            <a:lvl2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2pPr>
            <a:lvl3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3pPr>
            <a:lvl4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4pPr>
            <a:lvl5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5pPr>
            <a:lvl6pPr marL="457200" algn="l" rtl="0" fontAlgn="base">
              <a:spcBef>
                <a:spcPct val="0"/>
              </a:spcBef>
              <a:spcAft>
                <a:spcPct val="0"/>
              </a:spcAft>
              <a:defRPr sz="4000">
                <a:solidFill>
                  <a:srgbClr val="081F5B"/>
                </a:solidFill>
                <a:latin typeface="NewsGoth Dm BT" pitchFamily="34" charset="0"/>
              </a:defRPr>
            </a:lvl6pPr>
            <a:lvl7pPr marL="914400" algn="l" rtl="0" fontAlgn="base">
              <a:spcBef>
                <a:spcPct val="0"/>
              </a:spcBef>
              <a:spcAft>
                <a:spcPct val="0"/>
              </a:spcAft>
              <a:defRPr sz="4000">
                <a:solidFill>
                  <a:srgbClr val="081F5B"/>
                </a:solidFill>
                <a:latin typeface="NewsGoth Dm BT" pitchFamily="34" charset="0"/>
              </a:defRPr>
            </a:lvl7pPr>
            <a:lvl8pPr marL="1371600" algn="l" rtl="0" fontAlgn="base">
              <a:spcBef>
                <a:spcPct val="0"/>
              </a:spcBef>
              <a:spcAft>
                <a:spcPct val="0"/>
              </a:spcAft>
              <a:defRPr sz="4000">
                <a:solidFill>
                  <a:srgbClr val="081F5B"/>
                </a:solidFill>
                <a:latin typeface="NewsGoth Dm BT" pitchFamily="34" charset="0"/>
              </a:defRPr>
            </a:lvl8pPr>
            <a:lvl9pPr marL="1828800" algn="l" rtl="0" fontAlgn="base">
              <a:spcBef>
                <a:spcPct val="0"/>
              </a:spcBef>
              <a:spcAft>
                <a:spcPct val="0"/>
              </a:spcAft>
              <a:defRPr sz="4000">
                <a:solidFill>
                  <a:srgbClr val="081F5B"/>
                </a:solidFill>
                <a:latin typeface="NewsGoth Dm BT" pitchFamily="34" charset="0"/>
              </a:defRPr>
            </a:lvl9pPr>
          </a:lstStyle>
          <a:p>
            <a:r>
              <a:rPr lang="en-US" sz="2800" kern="0" dirty="0"/>
              <a:t>Modeling Risk and Uncertainty</a:t>
            </a:r>
          </a:p>
        </p:txBody>
      </p:sp>
      <p:sp>
        <p:nvSpPr>
          <p:cNvPr id="70" name="Freeform 77">
            <a:extLst>
              <a:ext uri="{FF2B5EF4-FFF2-40B4-BE49-F238E27FC236}">
                <a16:creationId xmlns:a16="http://schemas.microsoft.com/office/drawing/2014/main" id="{3AD62779-9906-E046-B9E0-1CBA3B043D3C}"/>
              </a:ext>
            </a:extLst>
          </p:cNvPr>
          <p:cNvSpPr>
            <a:spLocks/>
          </p:cNvSpPr>
          <p:nvPr userDrawn="1"/>
        </p:nvSpPr>
        <p:spPr bwMode="auto">
          <a:xfrm>
            <a:off x="2969249" y="3954463"/>
            <a:ext cx="152168" cy="11113"/>
          </a:xfrm>
          <a:custGeom>
            <a:avLst/>
            <a:gdLst>
              <a:gd name="T0" fmla="*/ 220 w 225"/>
              <a:gd name="T1" fmla="*/ 14 h 14"/>
              <a:gd name="T2" fmla="*/ 6 w 225"/>
              <a:gd name="T3" fmla="*/ 14 h 14"/>
              <a:gd name="T4" fmla="*/ 6 w 225"/>
              <a:gd name="T5" fmla="*/ 14 h 14"/>
              <a:gd name="T6" fmla="*/ 4 w 225"/>
              <a:gd name="T7" fmla="*/ 13 h 14"/>
              <a:gd name="T8" fmla="*/ 2 w 225"/>
              <a:gd name="T9" fmla="*/ 12 h 14"/>
              <a:gd name="T10" fmla="*/ 1 w 225"/>
              <a:gd name="T11" fmla="*/ 10 h 14"/>
              <a:gd name="T12" fmla="*/ 0 w 225"/>
              <a:gd name="T13" fmla="*/ 7 h 14"/>
              <a:gd name="T14" fmla="*/ 0 w 225"/>
              <a:gd name="T15" fmla="*/ 7 h 14"/>
              <a:gd name="T16" fmla="*/ 1 w 225"/>
              <a:gd name="T17" fmla="*/ 5 h 14"/>
              <a:gd name="T18" fmla="*/ 2 w 225"/>
              <a:gd name="T19" fmla="*/ 3 h 14"/>
              <a:gd name="T20" fmla="*/ 4 w 225"/>
              <a:gd name="T21" fmla="*/ 2 h 14"/>
              <a:gd name="T22" fmla="*/ 6 w 225"/>
              <a:gd name="T23" fmla="*/ 0 h 14"/>
              <a:gd name="T24" fmla="*/ 220 w 225"/>
              <a:gd name="T25" fmla="*/ 0 h 14"/>
              <a:gd name="T26" fmla="*/ 220 w 225"/>
              <a:gd name="T27" fmla="*/ 0 h 14"/>
              <a:gd name="T28" fmla="*/ 222 w 225"/>
              <a:gd name="T29" fmla="*/ 2 h 14"/>
              <a:gd name="T30" fmla="*/ 224 w 225"/>
              <a:gd name="T31" fmla="*/ 3 h 14"/>
              <a:gd name="T32" fmla="*/ 225 w 225"/>
              <a:gd name="T33" fmla="*/ 5 h 14"/>
              <a:gd name="T34" fmla="*/ 225 w 225"/>
              <a:gd name="T35" fmla="*/ 7 h 14"/>
              <a:gd name="T36" fmla="*/ 225 w 225"/>
              <a:gd name="T37" fmla="*/ 7 h 14"/>
              <a:gd name="T38" fmla="*/ 225 w 225"/>
              <a:gd name="T39" fmla="*/ 10 h 14"/>
              <a:gd name="T40" fmla="*/ 224 w 225"/>
              <a:gd name="T41" fmla="*/ 12 h 14"/>
              <a:gd name="T42" fmla="*/ 222 w 225"/>
              <a:gd name="T43" fmla="*/ 13 h 14"/>
              <a:gd name="T44" fmla="*/ 220 w 225"/>
              <a:gd name="T45" fmla="*/ 14 h 14"/>
              <a:gd name="T46" fmla="*/ 220 w 225"/>
              <a:gd name="T4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5" h="14">
                <a:moveTo>
                  <a:pt x="220" y="14"/>
                </a:moveTo>
                <a:lnTo>
                  <a:pt x="6" y="14"/>
                </a:lnTo>
                <a:lnTo>
                  <a:pt x="6" y="14"/>
                </a:lnTo>
                <a:lnTo>
                  <a:pt x="4" y="13"/>
                </a:lnTo>
                <a:lnTo>
                  <a:pt x="2" y="12"/>
                </a:lnTo>
                <a:lnTo>
                  <a:pt x="1" y="10"/>
                </a:lnTo>
                <a:lnTo>
                  <a:pt x="0" y="7"/>
                </a:lnTo>
                <a:lnTo>
                  <a:pt x="0" y="7"/>
                </a:lnTo>
                <a:lnTo>
                  <a:pt x="1" y="5"/>
                </a:lnTo>
                <a:lnTo>
                  <a:pt x="2" y="3"/>
                </a:lnTo>
                <a:lnTo>
                  <a:pt x="4" y="2"/>
                </a:lnTo>
                <a:lnTo>
                  <a:pt x="6" y="0"/>
                </a:lnTo>
                <a:lnTo>
                  <a:pt x="220" y="0"/>
                </a:lnTo>
                <a:lnTo>
                  <a:pt x="220" y="0"/>
                </a:lnTo>
                <a:lnTo>
                  <a:pt x="222" y="2"/>
                </a:lnTo>
                <a:lnTo>
                  <a:pt x="224" y="3"/>
                </a:lnTo>
                <a:lnTo>
                  <a:pt x="225" y="5"/>
                </a:lnTo>
                <a:lnTo>
                  <a:pt x="225" y="7"/>
                </a:lnTo>
                <a:lnTo>
                  <a:pt x="225" y="7"/>
                </a:lnTo>
                <a:lnTo>
                  <a:pt x="225" y="10"/>
                </a:lnTo>
                <a:lnTo>
                  <a:pt x="224" y="12"/>
                </a:lnTo>
                <a:lnTo>
                  <a:pt x="222" y="13"/>
                </a:lnTo>
                <a:lnTo>
                  <a:pt x="220" y="14"/>
                </a:lnTo>
                <a:lnTo>
                  <a:pt x="220" y="14"/>
                </a:lnTo>
                <a:close/>
              </a:path>
            </a:pathLst>
          </a:custGeom>
          <a:solidFill>
            <a:srgbClr val="A9B2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Calibri" panose="020F0502020204030204" pitchFamily="34" charset="0"/>
              <a:cs typeface="Calibri" panose="020F0502020204030204" pitchFamily="34" charset="0"/>
            </a:endParaRPr>
          </a:p>
        </p:txBody>
      </p:sp>
      <p:sp>
        <p:nvSpPr>
          <p:cNvPr id="71" name="Freeform 78">
            <a:extLst>
              <a:ext uri="{FF2B5EF4-FFF2-40B4-BE49-F238E27FC236}">
                <a16:creationId xmlns:a16="http://schemas.microsoft.com/office/drawing/2014/main" id="{852C4108-D79C-CB44-913E-943DDAAA2EAB}"/>
              </a:ext>
            </a:extLst>
          </p:cNvPr>
          <p:cNvSpPr>
            <a:spLocks/>
          </p:cNvSpPr>
          <p:nvPr userDrawn="1"/>
        </p:nvSpPr>
        <p:spPr bwMode="auto">
          <a:xfrm>
            <a:off x="3113337" y="2471222"/>
            <a:ext cx="333962" cy="1494354"/>
          </a:xfrm>
          <a:custGeom>
            <a:avLst/>
            <a:gdLst>
              <a:gd name="T0" fmla="*/ 7 w 510"/>
              <a:gd name="T1" fmla="*/ 1165 h 1165"/>
              <a:gd name="T2" fmla="*/ 7 w 510"/>
              <a:gd name="T3" fmla="*/ 1165 h 1165"/>
              <a:gd name="T4" fmla="*/ 3 w 510"/>
              <a:gd name="T5" fmla="*/ 1164 h 1165"/>
              <a:gd name="T6" fmla="*/ 3 w 510"/>
              <a:gd name="T7" fmla="*/ 1164 h 1165"/>
              <a:gd name="T8" fmla="*/ 2 w 510"/>
              <a:gd name="T9" fmla="*/ 1163 h 1165"/>
              <a:gd name="T10" fmla="*/ 0 w 510"/>
              <a:gd name="T11" fmla="*/ 1161 h 1165"/>
              <a:gd name="T12" fmla="*/ 0 w 510"/>
              <a:gd name="T13" fmla="*/ 1158 h 1165"/>
              <a:gd name="T14" fmla="*/ 1 w 510"/>
              <a:gd name="T15" fmla="*/ 1156 h 1165"/>
              <a:gd name="T16" fmla="*/ 497 w 510"/>
              <a:gd name="T17" fmla="*/ 4 h 1165"/>
              <a:gd name="T18" fmla="*/ 497 w 510"/>
              <a:gd name="T19" fmla="*/ 4 h 1165"/>
              <a:gd name="T20" fmla="*/ 498 w 510"/>
              <a:gd name="T21" fmla="*/ 2 h 1165"/>
              <a:gd name="T22" fmla="*/ 501 w 510"/>
              <a:gd name="T23" fmla="*/ 0 h 1165"/>
              <a:gd name="T24" fmla="*/ 503 w 510"/>
              <a:gd name="T25" fmla="*/ 0 h 1165"/>
              <a:gd name="T26" fmla="*/ 505 w 510"/>
              <a:gd name="T27" fmla="*/ 0 h 1165"/>
              <a:gd name="T28" fmla="*/ 505 w 510"/>
              <a:gd name="T29" fmla="*/ 0 h 1165"/>
              <a:gd name="T30" fmla="*/ 508 w 510"/>
              <a:gd name="T31" fmla="*/ 3 h 1165"/>
              <a:gd name="T32" fmla="*/ 509 w 510"/>
              <a:gd name="T33" fmla="*/ 5 h 1165"/>
              <a:gd name="T34" fmla="*/ 510 w 510"/>
              <a:gd name="T35" fmla="*/ 7 h 1165"/>
              <a:gd name="T36" fmla="*/ 509 w 510"/>
              <a:gd name="T37" fmla="*/ 10 h 1165"/>
              <a:gd name="T38" fmla="*/ 12 w 510"/>
              <a:gd name="T39" fmla="*/ 1161 h 1165"/>
              <a:gd name="T40" fmla="*/ 12 w 510"/>
              <a:gd name="T41" fmla="*/ 1161 h 1165"/>
              <a:gd name="T42" fmla="*/ 10 w 510"/>
              <a:gd name="T43" fmla="*/ 1164 h 1165"/>
              <a:gd name="T44" fmla="*/ 7 w 510"/>
              <a:gd name="T45" fmla="*/ 1165 h 1165"/>
              <a:gd name="T46" fmla="*/ 7 w 510"/>
              <a:gd name="T47" fmla="*/ 1165 h 1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0" h="1165">
                <a:moveTo>
                  <a:pt x="7" y="1165"/>
                </a:moveTo>
                <a:lnTo>
                  <a:pt x="7" y="1165"/>
                </a:lnTo>
                <a:lnTo>
                  <a:pt x="3" y="1164"/>
                </a:lnTo>
                <a:lnTo>
                  <a:pt x="3" y="1164"/>
                </a:lnTo>
                <a:lnTo>
                  <a:pt x="2" y="1163"/>
                </a:lnTo>
                <a:lnTo>
                  <a:pt x="0" y="1161"/>
                </a:lnTo>
                <a:lnTo>
                  <a:pt x="0" y="1158"/>
                </a:lnTo>
                <a:lnTo>
                  <a:pt x="1" y="1156"/>
                </a:lnTo>
                <a:lnTo>
                  <a:pt x="497" y="4"/>
                </a:lnTo>
                <a:lnTo>
                  <a:pt x="497" y="4"/>
                </a:lnTo>
                <a:lnTo>
                  <a:pt x="498" y="2"/>
                </a:lnTo>
                <a:lnTo>
                  <a:pt x="501" y="0"/>
                </a:lnTo>
                <a:lnTo>
                  <a:pt x="503" y="0"/>
                </a:lnTo>
                <a:lnTo>
                  <a:pt x="505" y="0"/>
                </a:lnTo>
                <a:lnTo>
                  <a:pt x="505" y="0"/>
                </a:lnTo>
                <a:lnTo>
                  <a:pt x="508" y="3"/>
                </a:lnTo>
                <a:lnTo>
                  <a:pt x="509" y="5"/>
                </a:lnTo>
                <a:lnTo>
                  <a:pt x="510" y="7"/>
                </a:lnTo>
                <a:lnTo>
                  <a:pt x="509" y="10"/>
                </a:lnTo>
                <a:lnTo>
                  <a:pt x="12" y="1161"/>
                </a:lnTo>
                <a:lnTo>
                  <a:pt x="12" y="1161"/>
                </a:lnTo>
                <a:lnTo>
                  <a:pt x="10" y="1164"/>
                </a:lnTo>
                <a:lnTo>
                  <a:pt x="7" y="1165"/>
                </a:lnTo>
                <a:lnTo>
                  <a:pt x="7" y="1165"/>
                </a:lnTo>
                <a:close/>
              </a:path>
            </a:pathLst>
          </a:custGeom>
          <a:solidFill>
            <a:srgbClr val="A9B2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Calibri" panose="020F0502020204030204" pitchFamily="34" charset="0"/>
              <a:cs typeface="Calibri" panose="020F0502020204030204" pitchFamily="34" charset="0"/>
            </a:endParaRPr>
          </a:p>
        </p:txBody>
      </p:sp>
      <p:sp>
        <p:nvSpPr>
          <p:cNvPr id="73" name="Freeform 81">
            <a:extLst>
              <a:ext uri="{FF2B5EF4-FFF2-40B4-BE49-F238E27FC236}">
                <a16:creationId xmlns:a16="http://schemas.microsoft.com/office/drawing/2014/main" id="{9D145FBE-64FC-0C4E-997B-6F94EFF4DA15}"/>
              </a:ext>
            </a:extLst>
          </p:cNvPr>
          <p:cNvSpPr>
            <a:spLocks/>
          </p:cNvSpPr>
          <p:nvPr userDrawn="1"/>
        </p:nvSpPr>
        <p:spPr bwMode="auto">
          <a:xfrm>
            <a:off x="5893256" y="2015609"/>
            <a:ext cx="460544" cy="460375"/>
          </a:xfrm>
          <a:custGeom>
            <a:avLst/>
            <a:gdLst>
              <a:gd name="T0" fmla="*/ 6 w 686"/>
              <a:gd name="T1" fmla="*/ 580 h 580"/>
              <a:gd name="T2" fmla="*/ 6 w 686"/>
              <a:gd name="T3" fmla="*/ 580 h 580"/>
              <a:gd name="T4" fmla="*/ 4 w 686"/>
              <a:gd name="T5" fmla="*/ 580 h 580"/>
              <a:gd name="T6" fmla="*/ 1 w 686"/>
              <a:gd name="T7" fmla="*/ 578 h 580"/>
              <a:gd name="T8" fmla="*/ 1 w 686"/>
              <a:gd name="T9" fmla="*/ 578 h 580"/>
              <a:gd name="T10" fmla="*/ 0 w 686"/>
              <a:gd name="T11" fmla="*/ 575 h 580"/>
              <a:gd name="T12" fmla="*/ 0 w 686"/>
              <a:gd name="T13" fmla="*/ 573 h 580"/>
              <a:gd name="T14" fmla="*/ 0 w 686"/>
              <a:gd name="T15" fmla="*/ 571 h 580"/>
              <a:gd name="T16" fmla="*/ 2 w 686"/>
              <a:gd name="T17" fmla="*/ 569 h 580"/>
              <a:gd name="T18" fmla="*/ 675 w 686"/>
              <a:gd name="T19" fmla="*/ 2 h 580"/>
              <a:gd name="T20" fmla="*/ 675 w 686"/>
              <a:gd name="T21" fmla="*/ 2 h 580"/>
              <a:gd name="T22" fmla="*/ 677 w 686"/>
              <a:gd name="T23" fmla="*/ 0 h 580"/>
              <a:gd name="T24" fmla="*/ 680 w 686"/>
              <a:gd name="T25" fmla="*/ 0 h 580"/>
              <a:gd name="T26" fmla="*/ 682 w 686"/>
              <a:gd name="T27" fmla="*/ 2 h 580"/>
              <a:gd name="T28" fmla="*/ 684 w 686"/>
              <a:gd name="T29" fmla="*/ 3 h 580"/>
              <a:gd name="T30" fmla="*/ 684 w 686"/>
              <a:gd name="T31" fmla="*/ 3 h 580"/>
              <a:gd name="T32" fmla="*/ 686 w 686"/>
              <a:gd name="T33" fmla="*/ 5 h 580"/>
              <a:gd name="T34" fmla="*/ 686 w 686"/>
              <a:gd name="T35" fmla="*/ 7 h 580"/>
              <a:gd name="T36" fmla="*/ 686 w 686"/>
              <a:gd name="T37" fmla="*/ 10 h 580"/>
              <a:gd name="T38" fmla="*/ 683 w 686"/>
              <a:gd name="T39" fmla="*/ 12 h 580"/>
              <a:gd name="T40" fmla="*/ 10 w 686"/>
              <a:gd name="T41" fmla="*/ 579 h 580"/>
              <a:gd name="T42" fmla="*/ 10 w 686"/>
              <a:gd name="T43" fmla="*/ 579 h 580"/>
              <a:gd name="T44" fmla="*/ 8 w 686"/>
              <a:gd name="T45" fmla="*/ 580 h 580"/>
              <a:gd name="T46" fmla="*/ 6 w 686"/>
              <a:gd name="T47" fmla="*/ 580 h 580"/>
              <a:gd name="T48" fmla="*/ 6 w 686"/>
              <a:gd name="T49" fmla="*/ 580 h 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6" h="580">
                <a:moveTo>
                  <a:pt x="6" y="580"/>
                </a:moveTo>
                <a:lnTo>
                  <a:pt x="6" y="580"/>
                </a:lnTo>
                <a:lnTo>
                  <a:pt x="4" y="580"/>
                </a:lnTo>
                <a:lnTo>
                  <a:pt x="1" y="578"/>
                </a:lnTo>
                <a:lnTo>
                  <a:pt x="1" y="578"/>
                </a:lnTo>
                <a:lnTo>
                  <a:pt x="0" y="575"/>
                </a:lnTo>
                <a:lnTo>
                  <a:pt x="0" y="573"/>
                </a:lnTo>
                <a:lnTo>
                  <a:pt x="0" y="571"/>
                </a:lnTo>
                <a:lnTo>
                  <a:pt x="2" y="569"/>
                </a:lnTo>
                <a:lnTo>
                  <a:pt x="675" y="2"/>
                </a:lnTo>
                <a:lnTo>
                  <a:pt x="675" y="2"/>
                </a:lnTo>
                <a:lnTo>
                  <a:pt x="677" y="0"/>
                </a:lnTo>
                <a:lnTo>
                  <a:pt x="680" y="0"/>
                </a:lnTo>
                <a:lnTo>
                  <a:pt x="682" y="2"/>
                </a:lnTo>
                <a:lnTo>
                  <a:pt x="684" y="3"/>
                </a:lnTo>
                <a:lnTo>
                  <a:pt x="684" y="3"/>
                </a:lnTo>
                <a:lnTo>
                  <a:pt x="686" y="5"/>
                </a:lnTo>
                <a:lnTo>
                  <a:pt x="686" y="7"/>
                </a:lnTo>
                <a:lnTo>
                  <a:pt x="686" y="10"/>
                </a:lnTo>
                <a:lnTo>
                  <a:pt x="683" y="12"/>
                </a:lnTo>
                <a:lnTo>
                  <a:pt x="10" y="579"/>
                </a:lnTo>
                <a:lnTo>
                  <a:pt x="10" y="579"/>
                </a:lnTo>
                <a:lnTo>
                  <a:pt x="8" y="580"/>
                </a:lnTo>
                <a:lnTo>
                  <a:pt x="6" y="580"/>
                </a:lnTo>
                <a:lnTo>
                  <a:pt x="6" y="580"/>
                </a:lnTo>
                <a:close/>
              </a:path>
            </a:pathLst>
          </a:custGeom>
          <a:solidFill>
            <a:srgbClr val="A9B2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panose="020F0502020204030204" pitchFamily="34" charset="0"/>
              <a:cs typeface="Calibri" panose="020F0502020204030204" pitchFamily="34" charset="0"/>
            </a:endParaRPr>
          </a:p>
        </p:txBody>
      </p:sp>
      <p:sp>
        <p:nvSpPr>
          <p:cNvPr id="74" name="Freeform 84">
            <a:extLst>
              <a:ext uri="{FF2B5EF4-FFF2-40B4-BE49-F238E27FC236}">
                <a16:creationId xmlns:a16="http://schemas.microsoft.com/office/drawing/2014/main" id="{4096991E-1EA5-7B48-AFC0-EB37015A3F2D}"/>
              </a:ext>
            </a:extLst>
          </p:cNvPr>
          <p:cNvSpPr>
            <a:spLocks/>
          </p:cNvSpPr>
          <p:nvPr userDrawn="1"/>
        </p:nvSpPr>
        <p:spPr bwMode="auto">
          <a:xfrm>
            <a:off x="5867400" y="2471221"/>
            <a:ext cx="464584" cy="457200"/>
          </a:xfrm>
          <a:custGeom>
            <a:avLst/>
            <a:gdLst>
              <a:gd name="T0" fmla="*/ 683 w 690"/>
              <a:gd name="T1" fmla="*/ 578 h 578"/>
              <a:gd name="T2" fmla="*/ 683 w 690"/>
              <a:gd name="T3" fmla="*/ 578 h 578"/>
              <a:gd name="T4" fmla="*/ 681 w 690"/>
              <a:gd name="T5" fmla="*/ 578 h 578"/>
              <a:gd name="T6" fmla="*/ 680 w 690"/>
              <a:gd name="T7" fmla="*/ 576 h 578"/>
              <a:gd name="T8" fmla="*/ 2 w 690"/>
              <a:gd name="T9" fmla="*/ 12 h 578"/>
              <a:gd name="T10" fmla="*/ 2 w 690"/>
              <a:gd name="T11" fmla="*/ 12 h 578"/>
              <a:gd name="T12" fmla="*/ 0 w 690"/>
              <a:gd name="T13" fmla="*/ 10 h 578"/>
              <a:gd name="T14" fmla="*/ 0 w 690"/>
              <a:gd name="T15" fmla="*/ 7 h 578"/>
              <a:gd name="T16" fmla="*/ 0 w 690"/>
              <a:gd name="T17" fmla="*/ 5 h 578"/>
              <a:gd name="T18" fmla="*/ 1 w 690"/>
              <a:gd name="T19" fmla="*/ 3 h 578"/>
              <a:gd name="T20" fmla="*/ 1 w 690"/>
              <a:gd name="T21" fmla="*/ 3 h 578"/>
              <a:gd name="T22" fmla="*/ 4 w 690"/>
              <a:gd name="T23" fmla="*/ 0 h 578"/>
              <a:gd name="T24" fmla="*/ 6 w 690"/>
              <a:gd name="T25" fmla="*/ 0 h 578"/>
              <a:gd name="T26" fmla="*/ 8 w 690"/>
              <a:gd name="T27" fmla="*/ 0 h 578"/>
              <a:gd name="T28" fmla="*/ 10 w 690"/>
              <a:gd name="T29" fmla="*/ 2 h 578"/>
              <a:gd name="T30" fmla="*/ 688 w 690"/>
              <a:gd name="T31" fmla="*/ 566 h 578"/>
              <a:gd name="T32" fmla="*/ 688 w 690"/>
              <a:gd name="T33" fmla="*/ 566 h 578"/>
              <a:gd name="T34" fmla="*/ 689 w 690"/>
              <a:gd name="T35" fmla="*/ 568 h 578"/>
              <a:gd name="T36" fmla="*/ 690 w 690"/>
              <a:gd name="T37" fmla="*/ 571 h 578"/>
              <a:gd name="T38" fmla="*/ 690 w 690"/>
              <a:gd name="T39" fmla="*/ 573 h 578"/>
              <a:gd name="T40" fmla="*/ 689 w 690"/>
              <a:gd name="T41" fmla="*/ 575 h 578"/>
              <a:gd name="T42" fmla="*/ 689 w 690"/>
              <a:gd name="T43" fmla="*/ 575 h 578"/>
              <a:gd name="T44" fmla="*/ 687 w 690"/>
              <a:gd name="T45" fmla="*/ 578 h 578"/>
              <a:gd name="T46" fmla="*/ 683 w 690"/>
              <a:gd name="T47" fmla="*/ 578 h 578"/>
              <a:gd name="T48" fmla="*/ 683 w 690"/>
              <a:gd name="T49" fmla="*/ 578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90" h="578">
                <a:moveTo>
                  <a:pt x="683" y="578"/>
                </a:moveTo>
                <a:lnTo>
                  <a:pt x="683" y="578"/>
                </a:lnTo>
                <a:lnTo>
                  <a:pt x="681" y="578"/>
                </a:lnTo>
                <a:lnTo>
                  <a:pt x="680" y="576"/>
                </a:lnTo>
                <a:lnTo>
                  <a:pt x="2" y="12"/>
                </a:lnTo>
                <a:lnTo>
                  <a:pt x="2" y="12"/>
                </a:lnTo>
                <a:lnTo>
                  <a:pt x="0" y="10"/>
                </a:lnTo>
                <a:lnTo>
                  <a:pt x="0" y="7"/>
                </a:lnTo>
                <a:lnTo>
                  <a:pt x="0" y="5"/>
                </a:lnTo>
                <a:lnTo>
                  <a:pt x="1" y="3"/>
                </a:lnTo>
                <a:lnTo>
                  <a:pt x="1" y="3"/>
                </a:lnTo>
                <a:lnTo>
                  <a:pt x="4" y="0"/>
                </a:lnTo>
                <a:lnTo>
                  <a:pt x="6" y="0"/>
                </a:lnTo>
                <a:lnTo>
                  <a:pt x="8" y="0"/>
                </a:lnTo>
                <a:lnTo>
                  <a:pt x="10" y="2"/>
                </a:lnTo>
                <a:lnTo>
                  <a:pt x="688" y="566"/>
                </a:lnTo>
                <a:lnTo>
                  <a:pt x="688" y="566"/>
                </a:lnTo>
                <a:lnTo>
                  <a:pt x="689" y="568"/>
                </a:lnTo>
                <a:lnTo>
                  <a:pt x="690" y="571"/>
                </a:lnTo>
                <a:lnTo>
                  <a:pt x="690" y="573"/>
                </a:lnTo>
                <a:lnTo>
                  <a:pt x="689" y="575"/>
                </a:lnTo>
                <a:lnTo>
                  <a:pt x="689" y="575"/>
                </a:lnTo>
                <a:lnTo>
                  <a:pt x="687" y="578"/>
                </a:lnTo>
                <a:lnTo>
                  <a:pt x="683" y="578"/>
                </a:lnTo>
                <a:lnTo>
                  <a:pt x="683" y="578"/>
                </a:lnTo>
                <a:close/>
              </a:path>
            </a:pathLst>
          </a:custGeom>
          <a:solidFill>
            <a:srgbClr val="A9B2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Calibri" panose="020F0502020204030204" pitchFamily="34" charset="0"/>
              <a:cs typeface="Calibri" panose="020F0502020204030204" pitchFamily="34" charset="0"/>
            </a:endParaRPr>
          </a:p>
        </p:txBody>
      </p:sp>
      <p:sp>
        <p:nvSpPr>
          <p:cNvPr id="83" name="Freeform 93">
            <a:extLst>
              <a:ext uri="{FF2B5EF4-FFF2-40B4-BE49-F238E27FC236}">
                <a16:creationId xmlns:a16="http://schemas.microsoft.com/office/drawing/2014/main" id="{E74DCB95-AA80-9F4F-A540-F8249ADE00BF}"/>
              </a:ext>
            </a:extLst>
          </p:cNvPr>
          <p:cNvSpPr>
            <a:spLocks/>
          </p:cNvSpPr>
          <p:nvPr userDrawn="1"/>
        </p:nvSpPr>
        <p:spPr bwMode="auto">
          <a:xfrm>
            <a:off x="3113337" y="3954463"/>
            <a:ext cx="343388" cy="1381274"/>
          </a:xfrm>
          <a:custGeom>
            <a:avLst/>
            <a:gdLst>
              <a:gd name="T0" fmla="*/ 503 w 510"/>
              <a:gd name="T1" fmla="*/ 1165 h 1165"/>
              <a:gd name="T2" fmla="*/ 503 w 510"/>
              <a:gd name="T3" fmla="*/ 1165 h 1165"/>
              <a:gd name="T4" fmla="*/ 500 w 510"/>
              <a:gd name="T5" fmla="*/ 1164 h 1165"/>
              <a:gd name="T6" fmla="*/ 497 w 510"/>
              <a:gd name="T7" fmla="*/ 1162 h 1165"/>
              <a:gd name="T8" fmla="*/ 1 w 510"/>
              <a:gd name="T9" fmla="*/ 10 h 1165"/>
              <a:gd name="T10" fmla="*/ 1 w 510"/>
              <a:gd name="T11" fmla="*/ 10 h 1165"/>
              <a:gd name="T12" fmla="*/ 0 w 510"/>
              <a:gd name="T13" fmla="*/ 7 h 1165"/>
              <a:gd name="T14" fmla="*/ 0 w 510"/>
              <a:gd name="T15" fmla="*/ 5 h 1165"/>
              <a:gd name="T16" fmla="*/ 2 w 510"/>
              <a:gd name="T17" fmla="*/ 3 h 1165"/>
              <a:gd name="T18" fmla="*/ 3 w 510"/>
              <a:gd name="T19" fmla="*/ 2 h 1165"/>
              <a:gd name="T20" fmla="*/ 3 w 510"/>
              <a:gd name="T21" fmla="*/ 2 h 1165"/>
              <a:gd name="T22" fmla="*/ 7 w 510"/>
              <a:gd name="T23" fmla="*/ 0 h 1165"/>
              <a:gd name="T24" fmla="*/ 9 w 510"/>
              <a:gd name="T25" fmla="*/ 2 h 1165"/>
              <a:gd name="T26" fmla="*/ 11 w 510"/>
              <a:gd name="T27" fmla="*/ 3 h 1165"/>
              <a:gd name="T28" fmla="*/ 12 w 510"/>
              <a:gd name="T29" fmla="*/ 5 h 1165"/>
              <a:gd name="T30" fmla="*/ 509 w 510"/>
              <a:gd name="T31" fmla="*/ 1156 h 1165"/>
              <a:gd name="T32" fmla="*/ 509 w 510"/>
              <a:gd name="T33" fmla="*/ 1156 h 1165"/>
              <a:gd name="T34" fmla="*/ 510 w 510"/>
              <a:gd name="T35" fmla="*/ 1158 h 1165"/>
              <a:gd name="T36" fmla="*/ 509 w 510"/>
              <a:gd name="T37" fmla="*/ 1161 h 1165"/>
              <a:gd name="T38" fmla="*/ 508 w 510"/>
              <a:gd name="T39" fmla="*/ 1163 h 1165"/>
              <a:gd name="T40" fmla="*/ 505 w 510"/>
              <a:gd name="T41" fmla="*/ 1165 h 1165"/>
              <a:gd name="T42" fmla="*/ 505 w 510"/>
              <a:gd name="T43" fmla="*/ 1165 h 1165"/>
              <a:gd name="T44" fmla="*/ 503 w 510"/>
              <a:gd name="T45" fmla="*/ 1165 h 1165"/>
              <a:gd name="T46" fmla="*/ 503 w 510"/>
              <a:gd name="T47" fmla="*/ 1165 h 1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0" h="1165">
                <a:moveTo>
                  <a:pt x="503" y="1165"/>
                </a:moveTo>
                <a:lnTo>
                  <a:pt x="503" y="1165"/>
                </a:lnTo>
                <a:lnTo>
                  <a:pt x="500" y="1164"/>
                </a:lnTo>
                <a:lnTo>
                  <a:pt x="497" y="1162"/>
                </a:lnTo>
                <a:lnTo>
                  <a:pt x="1" y="10"/>
                </a:lnTo>
                <a:lnTo>
                  <a:pt x="1" y="10"/>
                </a:lnTo>
                <a:lnTo>
                  <a:pt x="0" y="7"/>
                </a:lnTo>
                <a:lnTo>
                  <a:pt x="0" y="5"/>
                </a:lnTo>
                <a:lnTo>
                  <a:pt x="2" y="3"/>
                </a:lnTo>
                <a:lnTo>
                  <a:pt x="3" y="2"/>
                </a:lnTo>
                <a:lnTo>
                  <a:pt x="3" y="2"/>
                </a:lnTo>
                <a:lnTo>
                  <a:pt x="7" y="0"/>
                </a:lnTo>
                <a:lnTo>
                  <a:pt x="9" y="2"/>
                </a:lnTo>
                <a:lnTo>
                  <a:pt x="11" y="3"/>
                </a:lnTo>
                <a:lnTo>
                  <a:pt x="12" y="5"/>
                </a:lnTo>
                <a:lnTo>
                  <a:pt x="509" y="1156"/>
                </a:lnTo>
                <a:lnTo>
                  <a:pt x="509" y="1156"/>
                </a:lnTo>
                <a:lnTo>
                  <a:pt x="510" y="1158"/>
                </a:lnTo>
                <a:lnTo>
                  <a:pt x="509" y="1161"/>
                </a:lnTo>
                <a:lnTo>
                  <a:pt x="508" y="1163"/>
                </a:lnTo>
                <a:lnTo>
                  <a:pt x="505" y="1165"/>
                </a:lnTo>
                <a:lnTo>
                  <a:pt x="505" y="1165"/>
                </a:lnTo>
                <a:lnTo>
                  <a:pt x="503" y="1165"/>
                </a:lnTo>
                <a:lnTo>
                  <a:pt x="503" y="1165"/>
                </a:lnTo>
                <a:close/>
              </a:path>
            </a:pathLst>
          </a:custGeom>
          <a:solidFill>
            <a:srgbClr val="A9B2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Calibri" panose="020F0502020204030204" pitchFamily="34" charset="0"/>
              <a:cs typeface="Calibri" panose="020F0502020204030204" pitchFamily="34" charset="0"/>
            </a:endParaRPr>
          </a:p>
        </p:txBody>
      </p:sp>
      <p:sp>
        <p:nvSpPr>
          <p:cNvPr id="84" name="Freeform 94">
            <a:extLst>
              <a:ext uri="{FF2B5EF4-FFF2-40B4-BE49-F238E27FC236}">
                <a16:creationId xmlns:a16="http://schemas.microsoft.com/office/drawing/2014/main" id="{6F11BF49-5014-9243-A1F0-E40BD16A5E51}"/>
              </a:ext>
            </a:extLst>
          </p:cNvPr>
          <p:cNvSpPr>
            <a:spLocks/>
          </p:cNvSpPr>
          <p:nvPr userDrawn="1"/>
        </p:nvSpPr>
        <p:spPr bwMode="auto">
          <a:xfrm>
            <a:off x="3447299" y="5335737"/>
            <a:ext cx="1467816" cy="11113"/>
          </a:xfrm>
          <a:custGeom>
            <a:avLst/>
            <a:gdLst>
              <a:gd name="T0" fmla="*/ 2173 w 2180"/>
              <a:gd name="T1" fmla="*/ 12 h 12"/>
              <a:gd name="T2" fmla="*/ 7 w 2180"/>
              <a:gd name="T3" fmla="*/ 12 h 12"/>
              <a:gd name="T4" fmla="*/ 7 w 2180"/>
              <a:gd name="T5" fmla="*/ 12 h 12"/>
              <a:gd name="T6" fmla="*/ 5 w 2180"/>
              <a:gd name="T7" fmla="*/ 12 h 12"/>
              <a:gd name="T8" fmla="*/ 2 w 2180"/>
              <a:gd name="T9" fmla="*/ 10 h 12"/>
              <a:gd name="T10" fmla="*/ 1 w 2180"/>
              <a:gd name="T11" fmla="*/ 9 h 12"/>
              <a:gd name="T12" fmla="*/ 0 w 2180"/>
              <a:gd name="T13" fmla="*/ 5 h 12"/>
              <a:gd name="T14" fmla="*/ 0 w 2180"/>
              <a:gd name="T15" fmla="*/ 5 h 12"/>
              <a:gd name="T16" fmla="*/ 1 w 2180"/>
              <a:gd name="T17" fmla="*/ 3 h 12"/>
              <a:gd name="T18" fmla="*/ 2 w 2180"/>
              <a:gd name="T19" fmla="*/ 1 h 12"/>
              <a:gd name="T20" fmla="*/ 5 w 2180"/>
              <a:gd name="T21" fmla="*/ 0 h 12"/>
              <a:gd name="T22" fmla="*/ 7 w 2180"/>
              <a:gd name="T23" fmla="*/ 0 h 12"/>
              <a:gd name="T24" fmla="*/ 2173 w 2180"/>
              <a:gd name="T25" fmla="*/ 0 h 12"/>
              <a:gd name="T26" fmla="*/ 2173 w 2180"/>
              <a:gd name="T27" fmla="*/ 0 h 12"/>
              <a:gd name="T28" fmla="*/ 2176 w 2180"/>
              <a:gd name="T29" fmla="*/ 0 h 12"/>
              <a:gd name="T30" fmla="*/ 2177 w 2180"/>
              <a:gd name="T31" fmla="*/ 1 h 12"/>
              <a:gd name="T32" fmla="*/ 2180 w 2180"/>
              <a:gd name="T33" fmla="*/ 3 h 12"/>
              <a:gd name="T34" fmla="*/ 2180 w 2180"/>
              <a:gd name="T35" fmla="*/ 5 h 12"/>
              <a:gd name="T36" fmla="*/ 2180 w 2180"/>
              <a:gd name="T37" fmla="*/ 5 h 12"/>
              <a:gd name="T38" fmla="*/ 2180 w 2180"/>
              <a:gd name="T39" fmla="*/ 9 h 12"/>
              <a:gd name="T40" fmla="*/ 2177 w 2180"/>
              <a:gd name="T41" fmla="*/ 10 h 12"/>
              <a:gd name="T42" fmla="*/ 2176 w 2180"/>
              <a:gd name="T43" fmla="*/ 12 h 12"/>
              <a:gd name="T44" fmla="*/ 2173 w 2180"/>
              <a:gd name="T45" fmla="*/ 12 h 12"/>
              <a:gd name="T46" fmla="*/ 2173 w 2180"/>
              <a:gd name="T4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80" h="12">
                <a:moveTo>
                  <a:pt x="2173" y="12"/>
                </a:moveTo>
                <a:lnTo>
                  <a:pt x="7" y="12"/>
                </a:lnTo>
                <a:lnTo>
                  <a:pt x="7" y="12"/>
                </a:lnTo>
                <a:lnTo>
                  <a:pt x="5" y="12"/>
                </a:lnTo>
                <a:lnTo>
                  <a:pt x="2" y="10"/>
                </a:lnTo>
                <a:lnTo>
                  <a:pt x="1" y="9"/>
                </a:lnTo>
                <a:lnTo>
                  <a:pt x="0" y="5"/>
                </a:lnTo>
                <a:lnTo>
                  <a:pt x="0" y="5"/>
                </a:lnTo>
                <a:lnTo>
                  <a:pt x="1" y="3"/>
                </a:lnTo>
                <a:lnTo>
                  <a:pt x="2" y="1"/>
                </a:lnTo>
                <a:lnTo>
                  <a:pt x="5" y="0"/>
                </a:lnTo>
                <a:lnTo>
                  <a:pt x="7" y="0"/>
                </a:lnTo>
                <a:lnTo>
                  <a:pt x="2173" y="0"/>
                </a:lnTo>
                <a:lnTo>
                  <a:pt x="2173" y="0"/>
                </a:lnTo>
                <a:lnTo>
                  <a:pt x="2176" y="0"/>
                </a:lnTo>
                <a:lnTo>
                  <a:pt x="2177" y="1"/>
                </a:lnTo>
                <a:lnTo>
                  <a:pt x="2180" y="3"/>
                </a:lnTo>
                <a:lnTo>
                  <a:pt x="2180" y="5"/>
                </a:lnTo>
                <a:lnTo>
                  <a:pt x="2180" y="5"/>
                </a:lnTo>
                <a:lnTo>
                  <a:pt x="2180" y="9"/>
                </a:lnTo>
                <a:lnTo>
                  <a:pt x="2177" y="10"/>
                </a:lnTo>
                <a:lnTo>
                  <a:pt x="2176" y="12"/>
                </a:lnTo>
                <a:lnTo>
                  <a:pt x="2173" y="12"/>
                </a:lnTo>
                <a:lnTo>
                  <a:pt x="2173" y="12"/>
                </a:lnTo>
                <a:close/>
              </a:path>
            </a:pathLst>
          </a:custGeom>
          <a:solidFill>
            <a:srgbClr val="A9B2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Calibri" panose="020F0502020204030204" pitchFamily="34" charset="0"/>
              <a:cs typeface="Calibri" panose="020F0502020204030204" pitchFamily="34" charset="0"/>
            </a:endParaRPr>
          </a:p>
        </p:txBody>
      </p:sp>
      <p:sp>
        <p:nvSpPr>
          <p:cNvPr id="94" name="Rectangle 104">
            <a:extLst>
              <a:ext uri="{FF2B5EF4-FFF2-40B4-BE49-F238E27FC236}">
                <a16:creationId xmlns:a16="http://schemas.microsoft.com/office/drawing/2014/main" id="{E2C45A98-1B5D-D94D-BB80-9BE227A3C2A1}"/>
              </a:ext>
            </a:extLst>
          </p:cNvPr>
          <p:cNvSpPr>
            <a:spLocks noChangeArrowheads="1"/>
          </p:cNvSpPr>
          <p:nvPr userDrawn="1"/>
        </p:nvSpPr>
        <p:spPr bwMode="auto">
          <a:xfrm>
            <a:off x="6379656" y="1787009"/>
            <a:ext cx="2230945" cy="373063"/>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r>
              <a:rPr lang="en-US" sz="1800" dirty="0">
                <a:solidFill>
                  <a:schemeClr val="bg1"/>
                </a:solidFill>
                <a:latin typeface="Calibri" panose="020F0502020204030204" pitchFamily="34" charset="0"/>
                <a:cs typeface="Calibri" panose="020F0502020204030204" pitchFamily="34" charset="0"/>
              </a:rPr>
              <a:t>Use decision rules</a:t>
            </a:r>
          </a:p>
        </p:txBody>
      </p:sp>
      <p:sp>
        <p:nvSpPr>
          <p:cNvPr id="95" name="Rectangle 105">
            <a:extLst>
              <a:ext uri="{FF2B5EF4-FFF2-40B4-BE49-F238E27FC236}">
                <a16:creationId xmlns:a16="http://schemas.microsoft.com/office/drawing/2014/main" id="{0FCB97F3-2381-FD4D-A146-68DAEF194077}"/>
              </a:ext>
            </a:extLst>
          </p:cNvPr>
          <p:cNvSpPr>
            <a:spLocks noChangeArrowheads="1"/>
          </p:cNvSpPr>
          <p:nvPr userDrawn="1"/>
        </p:nvSpPr>
        <p:spPr bwMode="auto">
          <a:xfrm>
            <a:off x="6353801" y="2777609"/>
            <a:ext cx="2256800" cy="923925"/>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r>
              <a:rPr lang="en-US" sz="1800" dirty="0">
                <a:solidFill>
                  <a:schemeClr val="bg1"/>
                </a:solidFill>
                <a:latin typeface="Calibri" panose="020F0502020204030204" pitchFamily="34" charset="0"/>
                <a:cs typeface="Calibri" panose="020F0502020204030204" pitchFamily="34" charset="0"/>
              </a:rPr>
              <a:t>Use decision trees and/or expected value analysis</a:t>
            </a:r>
          </a:p>
        </p:txBody>
      </p:sp>
      <p:sp>
        <p:nvSpPr>
          <p:cNvPr id="98" name="Rectangle 108">
            <a:extLst>
              <a:ext uri="{FF2B5EF4-FFF2-40B4-BE49-F238E27FC236}">
                <a16:creationId xmlns:a16="http://schemas.microsoft.com/office/drawing/2014/main" id="{FD824161-C205-8549-B29F-D1C0CEEADC56}"/>
              </a:ext>
            </a:extLst>
          </p:cNvPr>
          <p:cNvSpPr>
            <a:spLocks noChangeArrowheads="1"/>
          </p:cNvSpPr>
          <p:nvPr/>
        </p:nvSpPr>
        <p:spPr bwMode="auto">
          <a:xfrm>
            <a:off x="4876800" y="5138736"/>
            <a:ext cx="4114800" cy="423864"/>
          </a:xfrm>
          <a:prstGeom prst="rect">
            <a:avLst/>
          </a:prstGeom>
          <a:solidFill>
            <a:srgbClr val="C00000"/>
          </a:solidFill>
          <a:ln>
            <a:noFill/>
          </a:ln>
        </p:spPr>
        <p:txBody>
          <a:bodyPr vert="horz" wrap="square" lIns="91440" tIns="45720" rIns="91440" bIns="45720" numCol="1" anchor="t" anchorCtr="0" compatLnSpc="1">
            <a:prstTxWarp prst="textNoShape">
              <a:avLst/>
            </a:prstTxWarp>
          </a:bodyPr>
          <a:lstStyle/>
          <a:p>
            <a:r>
              <a:rPr lang="en-US" sz="2000" dirty="0">
                <a:solidFill>
                  <a:schemeClr val="bg1"/>
                </a:solidFill>
                <a:latin typeface="Calibri" panose="020F0502020204030204" pitchFamily="34" charset="0"/>
                <a:cs typeface="Calibri" panose="020F0502020204030204" pitchFamily="34" charset="0"/>
              </a:rPr>
              <a:t>Use simulation modeling (next week)</a:t>
            </a:r>
          </a:p>
        </p:txBody>
      </p:sp>
      <p:sp>
        <p:nvSpPr>
          <p:cNvPr id="134" name="Text Placeholder 4">
            <a:extLst>
              <a:ext uri="{FF2B5EF4-FFF2-40B4-BE49-F238E27FC236}">
                <a16:creationId xmlns:a16="http://schemas.microsoft.com/office/drawing/2014/main" id="{0B0B3047-A67E-B843-9EEC-53EB267FD3BB}"/>
              </a:ext>
            </a:extLst>
          </p:cNvPr>
          <p:cNvSpPr txBox="1">
            <a:spLocks/>
          </p:cNvSpPr>
          <p:nvPr/>
        </p:nvSpPr>
        <p:spPr>
          <a:xfrm>
            <a:off x="457200" y="2759968"/>
            <a:ext cx="2512050" cy="2525714"/>
          </a:xfrm>
          <a:prstGeom prst="rect">
            <a:avLst/>
          </a:prstGeom>
        </p:spPr>
        <p:txBody>
          <a:bodyPr anchor="ctr">
            <a:noAutofit/>
          </a:bodyPr>
          <a:lstStyle>
            <a:lvl1pPr marL="0" indent="0" algn="ctr" rtl="0" eaLnBrk="0" fontAlgn="base" hangingPunct="0">
              <a:spcBef>
                <a:spcPct val="20000"/>
              </a:spcBef>
              <a:spcAft>
                <a:spcPct val="0"/>
              </a:spcAft>
              <a:buNone/>
              <a:defRPr sz="1800">
                <a:solidFill>
                  <a:schemeClr val="tx1"/>
                </a:solidFill>
                <a:latin typeface="Calibri" panose="020F0502020204030204" pitchFamily="34" charset="0"/>
                <a:ea typeface="MS PGothic" pitchFamily="34" charset="-128"/>
                <a:cs typeface="Calibri" panose="020F0502020204030204" pitchFamily="34" charset="0"/>
              </a:defRPr>
            </a:lvl1pPr>
            <a:lvl2pPr marL="914400" indent="-457200" algn="l" rtl="0" eaLnBrk="0" fontAlgn="base" hangingPunct="0">
              <a:spcBef>
                <a:spcPct val="20000"/>
              </a:spcBef>
              <a:spcAft>
                <a:spcPct val="0"/>
              </a:spcAft>
              <a:buFont typeface="NewsGoth BT" pitchFamily="34" charset="0"/>
              <a:buChar char="~"/>
              <a:defRPr sz="2400">
                <a:solidFill>
                  <a:srgbClr val="002060"/>
                </a:solidFill>
                <a:latin typeface="Calibri" panose="020F0502020204030204" pitchFamily="34" charset="0"/>
                <a:ea typeface="MS PGothic" pitchFamily="34" charset="-128"/>
                <a:cs typeface="Calibri" panose="020F0502020204030204" pitchFamily="34" charset="0"/>
              </a:defRPr>
            </a:lvl2pPr>
            <a:lvl3pPr marL="1371600" indent="-342900" algn="l" rtl="0" eaLnBrk="0" fontAlgn="base" hangingPunct="0">
              <a:spcBef>
                <a:spcPct val="20000"/>
              </a:spcBef>
              <a:spcAft>
                <a:spcPct val="0"/>
              </a:spcAft>
              <a:buFont typeface="NewsGoth BT" pitchFamily="34" charset="0"/>
              <a:buChar char="–"/>
              <a:defRPr sz="2000">
                <a:solidFill>
                  <a:srgbClr val="002060"/>
                </a:solidFill>
                <a:latin typeface="Calibri" panose="020F0502020204030204" pitchFamily="34" charset="0"/>
                <a:ea typeface="MS PGothic" pitchFamily="34" charset="-128"/>
                <a:cs typeface="Calibri" panose="020F0502020204030204" pitchFamily="34" charset="0"/>
              </a:defRPr>
            </a:lvl3pPr>
            <a:lvl4pPr marL="1828800" indent="-342900" algn="l" rtl="0" eaLnBrk="0" fontAlgn="base" hangingPunct="0">
              <a:spcBef>
                <a:spcPct val="20000"/>
              </a:spcBef>
              <a:spcAft>
                <a:spcPct val="0"/>
              </a:spcAft>
              <a:buFont typeface="NewsGoth BT" pitchFamily="34" charset="0"/>
              <a:buChar char="»"/>
              <a:defRPr sz="2000">
                <a:solidFill>
                  <a:srgbClr val="002060"/>
                </a:solidFill>
                <a:latin typeface="Calibri" panose="020F0502020204030204" pitchFamily="34" charset="0"/>
                <a:ea typeface="MS PGothic" pitchFamily="34" charset="-128"/>
                <a:cs typeface="Calibri" panose="020F0502020204030204" pitchFamily="34" charset="0"/>
              </a:defRPr>
            </a:lvl4pPr>
            <a:lvl5pPr marL="2286000" indent="-342900" algn="l" rtl="0" eaLnBrk="0" fontAlgn="base" hangingPunct="0">
              <a:spcBef>
                <a:spcPct val="20000"/>
              </a:spcBef>
              <a:spcAft>
                <a:spcPct val="0"/>
              </a:spcAft>
              <a:buFont typeface="Wingdings" panose="05000000000000000000" pitchFamily="2" charset="2"/>
              <a:buChar char="§"/>
              <a:defRPr sz="1600">
                <a:solidFill>
                  <a:srgbClr val="002060"/>
                </a:solidFill>
                <a:latin typeface="Calibri" panose="020F0502020204030204" pitchFamily="34" charset="0"/>
                <a:ea typeface="MS PGothic" pitchFamily="34" charset="-128"/>
                <a:cs typeface="Calibri" panose="020F0502020204030204" pitchFamily="34" charset="0"/>
              </a:defRPr>
            </a:lvl5pPr>
            <a:lvl6pPr marL="2743200" indent="-342900" algn="l" rtl="0" fontAlgn="base">
              <a:spcBef>
                <a:spcPct val="20000"/>
              </a:spcBef>
              <a:spcAft>
                <a:spcPct val="0"/>
              </a:spcAft>
              <a:buFont typeface="Wingdings" pitchFamily="2" charset="2"/>
              <a:buChar char="§"/>
              <a:defRPr sz="2400">
                <a:solidFill>
                  <a:srgbClr val="081F5B"/>
                </a:solidFill>
                <a:latin typeface="+mn-lt"/>
              </a:defRPr>
            </a:lvl6pPr>
            <a:lvl7pPr marL="3200400" indent="-342900" algn="l" rtl="0" fontAlgn="base">
              <a:spcBef>
                <a:spcPct val="20000"/>
              </a:spcBef>
              <a:spcAft>
                <a:spcPct val="0"/>
              </a:spcAft>
              <a:buFont typeface="Wingdings" pitchFamily="2" charset="2"/>
              <a:buChar char="§"/>
              <a:defRPr sz="2400">
                <a:solidFill>
                  <a:srgbClr val="081F5B"/>
                </a:solidFill>
                <a:latin typeface="+mn-lt"/>
              </a:defRPr>
            </a:lvl7pPr>
            <a:lvl8pPr marL="3657600" indent="-342900" algn="l" rtl="0" fontAlgn="base">
              <a:spcBef>
                <a:spcPct val="20000"/>
              </a:spcBef>
              <a:spcAft>
                <a:spcPct val="0"/>
              </a:spcAft>
              <a:buFont typeface="Wingdings" pitchFamily="2" charset="2"/>
              <a:buChar char="§"/>
              <a:defRPr sz="2400">
                <a:solidFill>
                  <a:srgbClr val="081F5B"/>
                </a:solidFill>
                <a:latin typeface="+mn-lt"/>
              </a:defRPr>
            </a:lvl8pPr>
            <a:lvl9pPr marL="4114800" indent="-342900" algn="l" rtl="0" fontAlgn="base">
              <a:spcBef>
                <a:spcPct val="20000"/>
              </a:spcBef>
              <a:spcAft>
                <a:spcPct val="0"/>
              </a:spcAft>
              <a:buFont typeface="Wingdings" pitchFamily="2" charset="2"/>
              <a:buChar char="§"/>
              <a:defRPr sz="2400">
                <a:solidFill>
                  <a:srgbClr val="081F5B"/>
                </a:solidFill>
                <a:latin typeface="+mn-lt"/>
              </a:defRPr>
            </a:lvl9pPr>
          </a:lstStyle>
          <a:p>
            <a:r>
              <a:rPr lang="en-US" kern="0" dirty="0"/>
              <a:t>Is the system </a:t>
            </a:r>
            <a:r>
              <a:rPr lang="en-US" b="1" kern="0" dirty="0">
                <a:solidFill>
                  <a:srgbClr val="C00000"/>
                </a:solidFill>
              </a:rPr>
              <a:t>“messy”</a:t>
            </a:r>
            <a:r>
              <a:rPr lang="en-US" b="1" kern="0" dirty="0"/>
              <a:t>?</a:t>
            </a:r>
          </a:p>
          <a:p>
            <a:r>
              <a:rPr lang="en-US" kern="0" dirty="0"/>
              <a:t>(e.g. many, interacting sources of randomness)</a:t>
            </a:r>
          </a:p>
          <a:p>
            <a:pPr marL="285750" indent="-285750">
              <a:buFontTx/>
              <a:buChar char="-"/>
            </a:pPr>
            <a:endParaRPr lang="en-US" kern="0" dirty="0"/>
          </a:p>
        </p:txBody>
      </p:sp>
      <p:sp>
        <p:nvSpPr>
          <p:cNvPr id="150" name="Text Placeholder 4">
            <a:extLst>
              <a:ext uri="{FF2B5EF4-FFF2-40B4-BE49-F238E27FC236}">
                <a16:creationId xmlns:a16="http://schemas.microsoft.com/office/drawing/2014/main" id="{EE01FC81-C03E-0741-B50A-8B7F69886E15}"/>
              </a:ext>
            </a:extLst>
          </p:cNvPr>
          <p:cNvSpPr txBox="1">
            <a:spLocks/>
          </p:cNvSpPr>
          <p:nvPr/>
        </p:nvSpPr>
        <p:spPr>
          <a:xfrm>
            <a:off x="3368278" y="1752600"/>
            <a:ext cx="2512050" cy="720209"/>
          </a:xfrm>
          <a:prstGeom prst="rect">
            <a:avLst/>
          </a:prstGeom>
        </p:spPr>
        <p:txBody>
          <a:bodyPr anchor="ctr">
            <a:noAutofit/>
          </a:bodyPr>
          <a:lstStyle>
            <a:lvl1pPr marL="0" indent="0" algn="ctr" rtl="0" eaLnBrk="0" fontAlgn="base" hangingPunct="0">
              <a:spcBef>
                <a:spcPct val="20000"/>
              </a:spcBef>
              <a:spcAft>
                <a:spcPct val="0"/>
              </a:spcAft>
              <a:buNone/>
              <a:defRPr sz="1800">
                <a:solidFill>
                  <a:schemeClr val="tx1"/>
                </a:solidFill>
                <a:latin typeface="Calibri" panose="020F0502020204030204" pitchFamily="34" charset="0"/>
                <a:ea typeface="MS PGothic" pitchFamily="34" charset="-128"/>
                <a:cs typeface="Calibri" panose="020F0502020204030204" pitchFamily="34" charset="0"/>
              </a:defRPr>
            </a:lvl1pPr>
            <a:lvl2pPr marL="914400" indent="-457200" algn="l" rtl="0" eaLnBrk="0" fontAlgn="base" hangingPunct="0">
              <a:spcBef>
                <a:spcPct val="20000"/>
              </a:spcBef>
              <a:spcAft>
                <a:spcPct val="0"/>
              </a:spcAft>
              <a:buFont typeface="NewsGoth BT" pitchFamily="34" charset="0"/>
              <a:buChar char="~"/>
              <a:defRPr sz="2400">
                <a:solidFill>
                  <a:srgbClr val="002060"/>
                </a:solidFill>
                <a:latin typeface="Calibri" panose="020F0502020204030204" pitchFamily="34" charset="0"/>
                <a:ea typeface="MS PGothic" pitchFamily="34" charset="-128"/>
                <a:cs typeface="Calibri" panose="020F0502020204030204" pitchFamily="34" charset="0"/>
              </a:defRPr>
            </a:lvl2pPr>
            <a:lvl3pPr marL="1371600" indent="-342900" algn="l" rtl="0" eaLnBrk="0" fontAlgn="base" hangingPunct="0">
              <a:spcBef>
                <a:spcPct val="20000"/>
              </a:spcBef>
              <a:spcAft>
                <a:spcPct val="0"/>
              </a:spcAft>
              <a:buFont typeface="NewsGoth BT" pitchFamily="34" charset="0"/>
              <a:buChar char="–"/>
              <a:defRPr sz="2000">
                <a:solidFill>
                  <a:srgbClr val="002060"/>
                </a:solidFill>
                <a:latin typeface="Calibri" panose="020F0502020204030204" pitchFamily="34" charset="0"/>
                <a:ea typeface="MS PGothic" pitchFamily="34" charset="-128"/>
                <a:cs typeface="Calibri" panose="020F0502020204030204" pitchFamily="34" charset="0"/>
              </a:defRPr>
            </a:lvl3pPr>
            <a:lvl4pPr marL="1828800" indent="-342900" algn="l" rtl="0" eaLnBrk="0" fontAlgn="base" hangingPunct="0">
              <a:spcBef>
                <a:spcPct val="20000"/>
              </a:spcBef>
              <a:spcAft>
                <a:spcPct val="0"/>
              </a:spcAft>
              <a:buFont typeface="NewsGoth BT" pitchFamily="34" charset="0"/>
              <a:buChar char="»"/>
              <a:defRPr sz="2000">
                <a:solidFill>
                  <a:srgbClr val="002060"/>
                </a:solidFill>
                <a:latin typeface="Calibri" panose="020F0502020204030204" pitchFamily="34" charset="0"/>
                <a:ea typeface="MS PGothic" pitchFamily="34" charset="-128"/>
                <a:cs typeface="Calibri" panose="020F0502020204030204" pitchFamily="34" charset="0"/>
              </a:defRPr>
            </a:lvl4pPr>
            <a:lvl5pPr marL="2286000" indent="-342900" algn="l" rtl="0" eaLnBrk="0" fontAlgn="base" hangingPunct="0">
              <a:spcBef>
                <a:spcPct val="20000"/>
              </a:spcBef>
              <a:spcAft>
                <a:spcPct val="0"/>
              </a:spcAft>
              <a:buFont typeface="Wingdings" panose="05000000000000000000" pitchFamily="2" charset="2"/>
              <a:buChar char="§"/>
              <a:defRPr sz="1600">
                <a:solidFill>
                  <a:srgbClr val="002060"/>
                </a:solidFill>
                <a:latin typeface="Calibri" panose="020F0502020204030204" pitchFamily="34" charset="0"/>
                <a:ea typeface="MS PGothic" pitchFamily="34" charset="-128"/>
                <a:cs typeface="Calibri" panose="020F0502020204030204" pitchFamily="34" charset="0"/>
              </a:defRPr>
            </a:lvl5pPr>
            <a:lvl6pPr marL="2743200" indent="-342900" algn="l" rtl="0" fontAlgn="base">
              <a:spcBef>
                <a:spcPct val="20000"/>
              </a:spcBef>
              <a:spcAft>
                <a:spcPct val="0"/>
              </a:spcAft>
              <a:buFont typeface="Wingdings" pitchFamily="2" charset="2"/>
              <a:buChar char="§"/>
              <a:defRPr sz="2400">
                <a:solidFill>
                  <a:srgbClr val="081F5B"/>
                </a:solidFill>
                <a:latin typeface="+mn-lt"/>
              </a:defRPr>
            </a:lvl6pPr>
            <a:lvl7pPr marL="3200400" indent="-342900" algn="l" rtl="0" fontAlgn="base">
              <a:spcBef>
                <a:spcPct val="20000"/>
              </a:spcBef>
              <a:spcAft>
                <a:spcPct val="0"/>
              </a:spcAft>
              <a:buFont typeface="Wingdings" pitchFamily="2" charset="2"/>
              <a:buChar char="§"/>
              <a:defRPr sz="2400">
                <a:solidFill>
                  <a:srgbClr val="081F5B"/>
                </a:solidFill>
                <a:latin typeface="+mn-lt"/>
              </a:defRPr>
            </a:lvl7pPr>
            <a:lvl8pPr marL="3657600" indent="-342900" algn="l" rtl="0" fontAlgn="base">
              <a:spcBef>
                <a:spcPct val="20000"/>
              </a:spcBef>
              <a:spcAft>
                <a:spcPct val="0"/>
              </a:spcAft>
              <a:buFont typeface="Wingdings" pitchFamily="2" charset="2"/>
              <a:buChar char="§"/>
              <a:defRPr sz="2400">
                <a:solidFill>
                  <a:srgbClr val="081F5B"/>
                </a:solidFill>
                <a:latin typeface="+mn-lt"/>
              </a:defRPr>
            </a:lvl8pPr>
            <a:lvl9pPr marL="4114800" indent="-342900" algn="l" rtl="0" fontAlgn="base">
              <a:spcBef>
                <a:spcPct val="20000"/>
              </a:spcBef>
              <a:spcAft>
                <a:spcPct val="0"/>
              </a:spcAft>
              <a:buFont typeface="Wingdings" pitchFamily="2" charset="2"/>
              <a:buChar char="§"/>
              <a:defRPr sz="2400">
                <a:solidFill>
                  <a:srgbClr val="081F5B"/>
                </a:solidFill>
                <a:latin typeface="+mn-lt"/>
              </a:defRPr>
            </a:lvl9pPr>
          </a:lstStyle>
          <a:p>
            <a:r>
              <a:rPr lang="en-US" kern="0" dirty="0"/>
              <a:t>Can you quantify risks/probabilities?</a:t>
            </a:r>
          </a:p>
        </p:txBody>
      </p:sp>
      <p:sp>
        <p:nvSpPr>
          <p:cNvPr id="156" name="TextBox 155">
            <a:extLst>
              <a:ext uri="{FF2B5EF4-FFF2-40B4-BE49-F238E27FC236}">
                <a16:creationId xmlns:a16="http://schemas.microsoft.com/office/drawing/2014/main" id="{97D38D38-1157-BB49-8F92-00C1C86B8992}"/>
              </a:ext>
            </a:extLst>
          </p:cNvPr>
          <p:cNvSpPr txBox="1"/>
          <p:nvPr/>
        </p:nvSpPr>
        <p:spPr>
          <a:xfrm>
            <a:off x="2971800" y="2286000"/>
            <a:ext cx="993151" cy="338554"/>
          </a:xfrm>
          <a:prstGeom prst="rect">
            <a:avLst/>
          </a:prstGeom>
          <a:noFill/>
        </p:spPr>
        <p:txBody>
          <a:bodyPr wrap="square" rtlCol="0">
            <a:spAutoFit/>
          </a:bodyPr>
          <a:lstStyle/>
          <a:p>
            <a:r>
              <a:rPr lang="en-US" sz="1600" dirty="0">
                <a:solidFill>
                  <a:schemeClr val="bg1">
                    <a:lumMod val="75000"/>
                  </a:schemeClr>
                </a:solidFill>
                <a:latin typeface="Calibri" panose="020F0502020204030204" pitchFamily="34" charset="0"/>
                <a:cs typeface="Calibri" panose="020F0502020204030204" pitchFamily="34" charset="0"/>
              </a:rPr>
              <a:t>No</a:t>
            </a:r>
          </a:p>
        </p:txBody>
      </p:sp>
      <p:sp>
        <p:nvSpPr>
          <p:cNvPr id="157" name="TextBox 156">
            <a:extLst>
              <a:ext uri="{FF2B5EF4-FFF2-40B4-BE49-F238E27FC236}">
                <a16:creationId xmlns:a16="http://schemas.microsoft.com/office/drawing/2014/main" id="{49290BEC-9B55-0844-9F2F-5616185357C0}"/>
              </a:ext>
            </a:extLst>
          </p:cNvPr>
          <p:cNvSpPr txBox="1"/>
          <p:nvPr/>
        </p:nvSpPr>
        <p:spPr>
          <a:xfrm>
            <a:off x="2958774" y="5105400"/>
            <a:ext cx="993151" cy="338554"/>
          </a:xfrm>
          <a:prstGeom prst="rect">
            <a:avLst/>
          </a:prstGeom>
          <a:noFill/>
        </p:spPr>
        <p:txBody>
          <a:bodyPr wrap="square" rtlCol="0">
            <a:spAutoFit/>
          </a:bodyPr>
          <a:lstStyle/>
          <a:p>
            <a:r>
              <a:rPr lang="en-US" sz="1600" dirty="0">
                <a:solidFill>
                  <a:schemeClr val="bg1">
                    <a:lumMod val="75000"/>
                  </a:schemeClr>
                </a:solidFill>
                <a:latin typeface="Calibri" panose="020F0502020204030204" pitchFamily="34" charset="0"/>
                <a:cs typeface="Calibri" panose="020F0502020204030204" pitchFamily="34" charset="0"/>
              </a:rPr>
              <a:t>Yes</a:t>
            </a:r>
          </a:p>
        </p:txBody>
      </p:sp>
      <p:cxnSp>
        <p:nvCxnSpPr>
          <p:cNvPr id="160" name="Straight Connector 159">
            <a:extLst>
              <a:ext uri="{FF2B5EF4-FFF2-40B4-BE49-F238E27FC236}">
                <a16:creationId xmlns:a16="http://schemas.microsoft.com/office/drawing/2014/main" id="{B1CFB5E6-5925-E847-A491-FEE5BD7931FF}"/>
              </a:ext>
            </a:extLst>
          </p:cNvPr>
          <p:cNvCxnSpPr>
            <a:cxnSpLocks/>
            <a:endCxn id="73" idx="5"/>
          </p:cNvCxnSpPr>
          <p:nvPr/>
        </p:nvCxnSpPr>
        <p:spPr bwMode="auto">
          <a:xfrm flipV="1">
            <a:off x="3447299" y="2472015"/>
            <a:ext cx="2445957" cy="0"/>
          </a:xfrm>
          <a:prstGeom prst="line">
            <a:avLst/>
          </a:prstGeom>
          <a:solidFill>
            <a:schemeClr val="accent1"/>
          </a:solidFill>
          <a:ln w="9525" cap="flat" cmpd="sng" algn="ctr">
            <a:solidFill>
              <a:schemeClr val="bg1">
                <a:lumMod val="65000"/>
              </a:schemeClr>
            </a:solidFill>
            <a:prstDash val="solid"/>
            <a:round/>
            <a:headEnd type="none" w="med" len="med"/>
            <a:tailEnd type="none" w="med" len="med"/>
          </a:ln>
          <a:effectLst/>
        </p:spPr>
      </p:cxnSp>
      <p:sp>
        <p:nvSpPr>
          <p:cNvPr id="165" name="TextBox 164">
            <a:extLst>
              <a:ext uri="{FF2B5EF4-FFF2-40B4-BE49-F238E27FC236}">
                <a16:creationId xmlns:a16="http://schemas.microsoft.com/office/drawing/2014/main" id="{C64B5937-2346-8047-AFA0-D5C79E988C6D}"/>
              </a:ext>
            </a:extLst>
          </p:cNvPr>
          <p:cNvSpPr txBox="1"/>
          <p:nvPr/>
        </p:nvSpPr>
        <p:spPr>
          <a:xfrm>
            <a:off x="5867400" y="1828800"/>
            <a:ext cx="993151" cy="338554"/>
          </a:xfrm>
          <a:prstGeom prst="rect">
            <a:avLst/>
          </a:prstGeom>
          <a:noFill/>
        </p:spPr>
        <p:txBody>
          <a:bodyPr wrap="square" rtlCol="0">
            <a:spAutoFit/>
          </a:bodyPr>
          <a:lstStyle/>
          <a:p>
            <a:r>
              <a:rPr lang="en-US" sz="1600" dirty="0">
                <a:solidFill>
                  <a:schemeClr val="bg1">
                    <a:lumMod val="75000"/>
                  </a:schemeClr>
                </a:solidFill>
                <a:latin typeface="Calibri" panose="020F0502020204030204" pitchFamily="34" charset="0"/>
                <a:cs typeface="Calibri" panose="020F0502020204030204" pitchFamily="34" charset="0"/>
              </a:rPr>
              <a:t>No</a:t>
            </a:r>
          </a:p>
        </p:txBody>
      </p:sp>
      <p:pic>
        <p:nvPicPr>
          <p:cNvPr id="1036" name="Picture 12" descr="Throwing dice. – FJ">
            <a:extLst>
              <a:ext uri="{FF2B5EF4-FFF2-40B4-BE49-F238E27FC236}">
                <a16:creationId xmlns:a16="http://schemas.microsoft.com/office/drawing/2014/main" id="{7566A35E-13DB-704F-878F-35BB4F2417F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04448" y="3004288"/>
            <a:ext cx="2618137" cy="1799969"/>
          </a:xfrm>
          <a:prstGeom prst="rect">
            <a:avLst/>
          </a:prstGeom>
          <a:noFill/>
          <a:extLst>
            <a:ext uri="{909E8E84-426E-40DD-AFC4-6F175D3DCCD1}">
              <a14:hiddenFill xmlns:a14="http://schemas.microsoft.com/office/drawing/2010/main">
                <a:solidFill>
                  <a:srgbClr val="FFFFFF"/>
                </a:solidFill>
              </a14:hiddenFill>
            </a:ext>
          </a:extLst>
        </p:spPr>
      </p:pic>
      <p:sp>
        <p:nvSpPr>
          <p:cNvPr id="166" name="TextBox 165">
            <a:extLst>
              <a:ext uri="{FF2B5EF4-FFF2-40B4-BE49-F238E27FC236}">
                <a16:creationId xmlns:a16="http://schemas.microsoft.com/office/drawing/2014/main" id="{6C528D47-1B30-6B44-9F0B-E02E1E63F056}"/>
              </a:ext>
            </a:extLst>
          </p:cNvPr>
          <p:cNvSpPr txBox="1"/>
          <p:nvPr/>
        </p:nvSpPr>
        <p:spPr>
          <a:xfrm>
            <a:off x="5864849" y="2785646"/>
            <a:ext cx="993151" cy="338554"/>
          </a:xfrm>
          <a:prstGeom prst="rect">
            <a:avLst/>
          </a:prstGeom>
          <a:noFill/>
        </p:spPr>
        <p:txBody>
          <a:bodyPr wrap="square" rtlCol="0">
            <a:spAutoFit/>
          </a:bodyPr>
          <a:lstStyle/>
          <a:p>
            <a:r>
              <a:rPr lang="en-US" sz="1600" dirty="0">
                <a:solidFill>
                  <a:schemeClr val="bg1">
                    <a:lumMod val="75000"/>
                  </a:schemeClr>
                </a:solidFill>
                <a:latin typeface="Calibri" panose="020F0502020204030204" pitchFamily="34" charset="0"/>
                <a:cs typeface="Calibri" panose="020F0502020204030204" pitchFamily="34" charset="0"/>
              </a:rPr>
              <a:t>Yes</a:t>
            </a:r>
          </a:p>
        </p:txBody>
      </p:sp>
    </p:spTree>
    <p:extLst>
      <p:ext uri="{BB962C8B-B14F-4D97-AF65-F5344CB8AC3E}">
        <p14:creationId xmlns:p14="http://schemas.microsoft.com/office/powerpoint/2010/main" val="1422966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6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3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animBg="1"/>
      <p:bldP spid="74" grpId="0" animBg="1"/>
      <p:bldP spid="84" grpId="0" animBg="1"/>
      <p:bldP spid="94" grpId="0" animBg="1"/>
      <p:bldP spid="95" grpId="0" animBg="1"/>
      <p:bldP spid="98" grpId="0" animBg="1"/>
      <p:bldP spid="150" grpId="0"/>
      <p:bldP spid="165" grpId="0"/>
      <p:bldP spid="16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0164"/>
            <a:ext cx="7886700" cy="1503164"/>
          </a:xfrm>
        </p:spPr>
        <p:txBody>
          <a:bodyPr>
            <a:normAutofit/>
          </a:bodyPr>
          <a:lstStyle/>
          <a:p>
            <a:pPr algn="ctr"/>
            <a:r>
              <a:rPr lang="en-US" sz="4000" dirty="0"/>
              <a:t>Key Risk Modeling Terms</a:t>
            </a:r>
          </a:p>
        </p:txBody>
      </p:sp>
      <p:sp>
        <p:nvSpPr>
          <p:cNvPr id="4" name="Content Placeholder 2"/>
          <p:cNvSpPr>
            <a:spLocks noGrp="1"/>
          </p:cNvSpPr>
          <p:nvPr>
            <p:ph idx="1"/>
          </p:nvPr>
        </p:nvSpPr>
        <p:spPr>
          <a:xfrm>
            <a:off x="262041" y="1219201"/>
            <a:ext cx="3928959" cy="4952999"/>
          </a:xfrm>
        </p:spPr>
        <p:txBody>
          <a:bodyPr vert="horz" wrap="square" lIns="91440" tIns="0" rIns="91440" bIns="0" numCol="1" anchor="ctr" anchorCtr="0" compatLnSpc="1">
            <a:prstTxWarp prst="textNoShape">
              <a:avLst/>
            </a:prstTxWarp>
            <a:noAutofit/>
          </a:bodyPr>
          <a:lstStyle/>
          <a:p>
            <a:pPr>
              <a:spcBef>
                <a:spcPts val="1200"/>
              </a:spcBef>
              <a:spcAft>
                <a:spcPts val="600"/>
              </a:spcAft>
            </a:pPr>
            <a:r>
              <a:rPr lang="en-US" sz="1700" b="1" dirty="0"/>
              <a:t>Decision Alternatives:</a:t>
            </a:r>
            <a:r>
              <a:rPr lang="en-US" sz="1700" dirty="0"/>
              <a:t> Different choices the decision maker can make</a:t>
            </a:r>
          </a:p>
          <a:p>
            <a:pPr>
              <a:spcBef>
                <a:spcPts val="1200"/>
              </a:spcBef>
              <a:spcAft>
                <a:spcPts val="600"/>
              </a:spcAft>
            </a:pPr>
            <a:r>
              <a:rPr lang="en-US" sz="1700" b="1" dirty="0"/>
              <a:t>States of the world: </a:t>
            </a:r>
            <a:r>
              <a:rPr lang="en-US" sz="1700" dirty="0"/>
              <a:t>Future events, not under control of decision maker, which may occur.</a:t>
            </a:r>
          </a:p>
          <a:p>
            <a:pPr marL="523875" lvl="2" indent="0">
              <a:spcAft>
                <a:spcPts val="600"/>
              </a:spcAft>
              <a:buNone/>
            </a:pPr>
            <a:r>
              <a:rPr lang="en-US" sz="1400" dirty="0"/>
              <a:t>States of the world should be defined so that they are </a:t>
            </a:r>
            <a:r>
              <a:rPr lang="en-US" sz="1400" u="sng" dirty="0"/>
              <a:t>mutually exclusive</a:t>
            </a:r>
            <a:r>
              <a:rPr lang="en-US" sz="1400" dirty="0"/>
              <a:t> and </a:t>
            </a:r>
            <a:r>
              <a:rPr lang="en-US" sz="1400" u="sng" dirty="0"/>
              <a:t>collectively exhaustive (MECE)</a:t>
            </a:r>
          </a:p>
          <a:p>
            <a:pPr>
              <a:spcBef>
                <a:spcPts val="1200"/>
              </a:spcBef>
              <a:spcAft>
                <a:spcPts val="600"/>
              </a:spcAft>
            </a:pPr>
            <a:r>
              <a:rPr lang="en-US" sz="1700" b="1" dirty="0"/>
              <a:t>Outcomes:</a:t>
            </a:r>
            <a:r>
              <a:rPr lang="en-US" sz="1700" dirty="0"/>
              <a:t> For each decision alternative and state of the world, there is a resulting outcome ($$$, lives saved, QALY etc.)</a:t>
            </a:r>
          </a:p>
          <a:p>
            <a:pPr>
              <a:spcBef>
                <a:spcPts val="1200"/>
              </a:spcBef>
              <a:spcAft>
                <a:spcPts val="600"/>
              </a:spcAft>
            </a:pPr>
            <a:r>
              <a:rPr lang="en-US" sz="1700" b="1" dirty="0"/>
              <a:t>Decision Criterion:</a:t>
            </a:r>
            <a:r>
              <a:rPr lang="en-US" sz="1700" dirty="0"/>
              <a:t> How decision maker chooses among the alternatives. </a:t>
            </a:r>
            <a:endParaRPr lang="en-US" sz="1700" b="1" dirty="0"/>
          </a:p>
        </p:txBody>
      </p:sp>
      <p:pic>
        <p:nvPicPr>
          <p:cNvPr id="2050" name="Picture 2" descr="5 Risks of Running End-of-Life (EOL) Software - atmail - email experts">
            <a:extLst>
              <a:ext uri="{FF2B5EF4-FFF2-40B4-BE49-F238E27FC236}">
                <a16:creationId xmlns:a16="http://schemas.microsoft.com/office/drawing/2014/main" id="{764A5B23-91E7-364C-B11D-1E07921332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33366" y="1830841"/>
            <a:ext cx="4180916" cy="35666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1705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dirty="0"/>
              <a:t>States of the world</a:t>
            </a:r>
          </a:p>
        </p:txBody>
      </p:sp>
      <p:sp>
        <p:nvSpPr>
          <p:cNvPr id="4" name="Content Placeholder 2"/>
          <p:cNvSpPr>
            <a:spLocks noGrp="1"/>
          </p:cNvSpPr>
          <p:nvPr>
            <p:ph idx="1"/>
          </p:nvPr>
        </p:nvSpPr>
        <p:spPr>
          <a:xfrm>
            <a:off x="304800" y="1066800"/>
            <a:ext cx="8382000" cy="2895600"/>
          </a:xfrm>
        </p:spPr>
        <p:txBody>
          <a:bodyPr vert="horz" wrap="square" lIns="91440" tIns="0" rIns="91440" bIns="45720" numCol="1" anchor="ctr" anchorCtr="0" compatLnSpc="1">
            <a:prstTxWarp prst="textNoShape">
              <a:avLst/>
            </a:prstTxWarp>
            <a:normAutofit/>
          </a:bodyPr>
          <a:lstStyle/>
          <a:p>
            <a:pPr marL="0" indent="0">
              <a:lnSpc>
                <a:spcPct val="130000"/>
              </a:lnSpc>
              <a:spcBef>
                <a:spcPts val="1200"/>
              </a:spcBef>
              <a:buNone/>
            </a:pPr>
            <a:r>
              <a:rPr lang="en-US" sz="1600" b="1" dirty="0"/>
              <a:t>States of the worlds </a:t>
            </a:r>
            <a:r>
              <a:rPr lang="en-US" sz="1600" dirty="0"/>
              <a:t>(sometimes also called </a:t>
            </a:r>
            <a:r>
              <a:rPr lang="en-US" sz="1600" b="1" dirty="0"/>
              <a:t>states of nature</a:t>
            </a:r>
            <a:r>
              <a:rPr lang="en-US" sz="1600" dirty="0"/>
              <a:t>) are “events” that can occur and that influence the outcomes relevant for decision-maker. For example, tomorrow it can be:</a:t>
            </a:r>
          </a:p>
          <a:p>
            <a:pPr marL="0" indent="0">
              <a:lnSpc>
                <a:spcPct val="130000"/>
              </a:lnSpc>
              <a:spcBef>
                <a:spcPts val="1200"/>
              </a:spcBef>
              <a:buNone/>
            </a:pPr>
            <a:endParaRPr lang="en-US" sz="1600" dirty="0"/>
          </a:p>
          <a:p>
            <a:pPr marL="0" indent="0">
              <a:lnSpc>
                <a:spcPct val="130000"/>
              </a:lnSpc>
              <a:spcBef>
                <a:spcPts val="1200"/>
              </a:spcBef>
              <a:buNone/>
            </a:pPr>
            <a:endParaRPr lang="en-US" sz="1600" dirty="0"/>
          </a:p>
          <a:p>
            <a:pPr marL="0" indent="0">
              <a:lnSpc>
                <a:spcPct val="130000"/>
              </a:lnSpc>
              <a:spcBef>
                <a:spcPts val="1200"/>
              </a:spcBef>
              <a:buNone/>
            </a:pPr>
            <a:r>
              <a:rPr lang="en-US" sz="1600" dirty="0"/>
              <a:t>States of the world are independent of our actions and cannot be controlled. But, we can often say something about the states of the world using </a:t>
            </a:r>
            <a:r>
              <a:rPr lang="en-US" sz="1600" b="1" dirty="0">
                <a:solidFill>
                  <a:srgbClr val="C00000"/>
                </a:solidFill>
              </a:rPr>
              <a:t>probability distributions</a:t>
            </a:r>
            <a:r>
              <a:rPr lang="en-US" sz="1600" dirty="0"/>
              <a:t>. </a:t>
            </a:r>
          </a:p>
        </p:txBody>
      </p:sp>
      <p:pic>
        <p:nvPicPr>
          <p:cNvPr id="1026" name="Picture 2" descr="Rai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2200" y="2057400"/>
            <a:ext cx="609600" cy="6096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Mostly cloud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8200" y="2057400"/>
            <a:ext cx="609600" cy="6096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rotWithShape="1">
          <a:blip r:embed="rId4"/>
          <a:srcRect t="4448"/>
          <a:stretch/>
        </p:blipFill>
        <p:spPr>
          <a:xfrm>
            <a:off x="1447800" y="4038600"/>
            <a:ext cx="5715000" cy="2182594"/>
          </a:xfrm>
          <a:prstGeom prst="rect">
            <a:avLst/>
          </a:prstGeom>
        </p:spPr>
      </p:pic>
      <p:sp>
        <p:nvSpPr>
          <p:cNvPr id="6" name="Rectangle 5"/>
          <p:cNvSpPr/>
          <p:nvPr/>
        </p:nvSpPr>
        <p:spPr>
          <a:xfrm>
            <a:off x="1752600" y="2506929"/>
            <a:ext cx="1276888" cy="464871"/>
          </a:xfrm>
          <a:prstGeom prst="rect">
            <a:avLst/>
          </a:prstGeom>
        </p:spPr>
        <p:txBody>
          <a:bodyPr wrap="none">
            <a:spAutoFit/>
          </a:bodyPr>
          <a:lstStyle/>
          <a:p>
            <a:pPr marL="625475" indent="0">
              <a:lnSpc>
                <a:spcPct val="150000"/>
              </a:lnSpc>
              <a:spcBef>
                <a:spcPts val="1200"/>
              </a:spcBef>
              <a:buNone/>
            </a:pPr>
            <a:r>
              <a:rPr lang="en-US" sz="1800" dirty="0">
                <a:latin typeface="Calibri" panose="020F0502020204030204" pitchFamily="34" charset="0"/>
                <a:cs typeface="Calibri" panose="020F0502020204030204" pitchFamily="34" charset="0"/>
              </a:rPr>
              <a:t>rainy</a:t>
            </a:r>
          </a:p>
        </p:txBody>
      </p:sp>
      <p:sp>
        <p:nvSpPr>
          <p:cNvPr id="7" name="Rectangle 6"/>
          <p:cNvSpPr/>
          <p:nvPr/>
        </p:nvSpPr>
        <p:spPr>
          <a:xfrm>
            <a:off x="3810000" y="2514600"/>
            <a:ext cx="1582997" cy="464871"/>
          </a:xfrm>
          <a:prstGeom prst="rect">
            <a:avLst/>
          </a:prstGeom>
        </p:spPr>
        <p:txBody>
          <a:bodyPr wrap="none">
            <a:spAutoFit/>
          </a:bodyPr>
          <a:lstStyle/>
          <a:p>
            <a:pPr marL="625475" indent="0">
              <a:lnSpc>
                <a:spcPct val="150000"/>
              </a:lnSpc>
              <a:spcBef>
                <a:spcPts val="1200"/>
              </a:spcBef>
              <a:buNone/>
            </a:pPr>
            <a:r>
              <a:rPr lang="en-US" sz="1800" dirty="0">
                <a:latin typeface="Calibri" panose="020F0502020204030204" pitchFamily="34" charset="0"/>
                <a:cs typeface="Calibri" panose="020F0502020204030204" pitchFamily="34" charset="0"/>
              </a:rPr>
              <a:t>    sunny</a:t>
            </a:r>
          </a:p>
        </p:txBody>
      </p:sp>
    </p:spTree>
    <p:extLst>
      <p:ext uri="{BB962C8B-B14F-4D97-AF65-F5344CB8AC3E}">
        <p14:creationId xmlns:p14="http://schemas.microsoft.com/office/powerpoint/2010/main" val="2954236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dirty="0"/>
              <a:t>Example 1: Decision Tree</a:t>
            </a:r>
          </a:p>
        </p:txBody>
      </p:sp>
      <p:sp>
        <p:nvSpPr>
          <p:cNvPr id="108" name="Rectangle 107">
            <a:extLst>
              <a:ext uri="{FF2B5EF4-FFF2-40B4-BE49-F238E27FC236}">
                <a16:creationId xmlns:a16="http://schemas.microsoft.com/office/drawing/2014/main" id="{3BE08FF5-9FA6-CB43-9DD1-ABAB7088F812}"/>
              </a:ext>
            </a:extLst>
          </p:cNvPr>
          <p:cNvSpPr/>
          <p:nvPr/>
        </p:nvSpPr>
        <p:spPr>
          <a:xfrm>
            <a:off x="2057400" y="1091545"/>
            <a:ext cx="6221068" cy="1118255"/>
          </a:xfrm>
          <a:prstGeom prst="rect">
            <a:avLst/>
          </a:prstGeom>
        </p:spPr>
        <p:txBody>
          <a:bodyPr wrap="square">
            <a:spAutoFit/>
          </a:bodyPr>
          <a:lstStyle/>
          <a:p>
            <a:pPr>
              <a:spcBef>
                <a:spcPts val="400"/>
              </a:spcBef>
            </a:pPr>
            <a:r>
              <a:rPr lang="en-US" sz="2000" dirty="0">
                <a:latin typeface="Calibri" panose="020F0502020204030204" pitchFamily="34" charset="0"/>
                <a:cs typeface="Calibri" panose="020F0502020204030204" pitchFamily="34" charset="0"/>
              </a:rPr>
              <a:t>Suppose it rains with probability 50%. </a:t>
            </a:r>
          </a:p>
          <a:p>
            <a:pPr marL="342900" indent="-342900">
              <a:spcBef>
                <a:spcPts val="400"/>
              </a:spcBef>
              <a:buFont typeface="Arial" panose="020B0604020202020204" pitchFamily="34" charset="0"/>
              <a:buChar char="•"/>
            </a:pPr>
            <a:r>
              <a:rPr lang="en-US" sz="2000" dirty="0">
                <a:latin typeface="Calibri" panose="020F0502020204030204" pitchFamily="34" charset="0"/>
                <a:cs typeface="Calibri" panose="020F0502020204030204" pitchFamily="34" charset="0"/>
              </a:rPr>
              <a:t>Taking the umbrella has a “cost” of 10</a:t>
            </a:r>
          </a:p>
          <a:p>
            <a:pPr marL="342900" indent="-342900">
              <a:spcBef>
                <a:spcPts val="400"/>
              </a:spcBef>
              <a:buFont typeface="Arial" panose="020B0604020202020204" pitchFamily="34" charset="0"/>
              <a:buChar char="•"/>
            </a:pPr>
            <a:r>
              <a:rPr lang="en-US" sz="2000" dirty="0">
                <a:latin typeface="Calibri" panose="020F0502020204030204" pitchFamily="34" charset="0"/>
                <a:cs typeface="Calibri" panose="020F0502020204030204" pitchFamily="34" charset="0"/>
              </a:rPr>
              <a:t>Getting soaked has a “cost” of 50.</a:t>
            </a:r>
          </a:p>
        </p:txBody>
      </p:sp>
      <p:graphicFrame>
        <p:nvGraphicFramePr>
          <p:cNvPr id="109" name="Table 108">
            <a:extLst>
              <a:ext uri="{FF2B5EF4-FFF2-40B4-BE49-F238E27FC236}">
                <a16:creationId xmlns:a16="http://schemas.microsoft.com/office/drawing/2014/main" id="{1438DE85-86B9-4B4A-9726-1308605D941C}"/>
              </a:ext>
            </a:extLst>
          </p:cNvPr>
          <p:cNvGraphicFramePr>
            <a:graphicFrameLocks noGrp="1"/>
          </p:cNvGraphicFramePr>
          <p:nvPr/>
        </p:nvGraphicFramePr>
        <p:xfrm>
          <a:off x="990600" y="4155440"/>
          <a:ext cx="6873580" cy="1483360"/>
        </p:xfrm>
        <a:graphic>
          <a:graphicData uri="http://schemas.openxmlformats.org/drawingml/2006/table">
            <a:tbl>
              <a:tblPr firstRow="1" bandRow="1">
                <a:tableStyleId>{5C22544A-7EE6-4342-B048-85BDC9FD1C3A}</a:tableStyleId>
              </a:tblPr>
              <a:tblGrid>
                <a:gridCol w="2786112">
                  <a:extLst>
                    <a:ext uri="{9D8B030D-6E8A-4147-A177-3AD203B41FA5}">
                      <a16:colId xmlns:a16="http://schemas.microsoft.com/office/drawing/2014/main" val="1905278553"/>
                    </a:ext>
                  </a:extLst>
                </a:gridCol>
                <a:gridCol w="2286000">
                  <a:extLst>
                    <a:ext uri="{9D8B030D-6E8A-4147-A177-3AD203B41FA5}">
                      <a16:colId xmlns:a16="http://schemas.microsoft.com/office/drawing/2014/main" val="414987286"/>
                    </a:ext>
                  </a:extLst>
                </a:gridCol>
                <a:gridCol w="1801468">
                  <a:extLst>
                    <a:ext uri="{9D8B030D-6E8A-4147-A177-3AD203B41FA5}">
                      <a16:colId xmlns:a16="http://schemas.microsoft.com/office/drawing/2014/main" val="2373218102"/>
                    </a:ext>
                  </a:extLst>
                </a:gridCol>
              </a:tblGrid>
              <a:tr h="370840">
                <a:tc gridSpan="3">
                  <a:txBody>
                    <a:bodyPr/>
                    <a:lstStyle/>
                    <a:p>
                      <a:pPr algn="ctr"/>
                      <a:r>
                        <a:rPr lang="en-US" dirty="0">
                          <a:solidFill>
                            <a:schemeClr val="tx1"/>
                          </a:solidFill>
                          <a:latin typeface="Calibri" panose="020F0502020204030204" pitchFamily="34" charset="0"/>
                          <a:cs typeface="Calibri" panose="020F0502020204030204" pitchFamily="34" charset="0"/>
                        </a:rPr>
                        <a:t>Payoff Table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endParaRPr lang="en-US" dirty="0">
                        <a:solidFill>
                          <a:schemeClr val="tx1"/>
                        </a:solidFill>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hMerge="1">
                  <a:txBody>
                    <a:bodyPr/>
                    <a:lstStyle/>
                    <a:p>
                      <a:pPr algn="ctr"/>
                      <a:endParaRPr lang="en-US" dirty="0">
                        <a:solidFill>
                          <a:schemeClr val="tx1"/>
                        </a:solidFill>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3811151029"/>
                  </a:ext>
                </a:extLst>
              </a:tr>
              <a:tr h="370840">
                <a:tc>
                  <a:txBody>
                    <a:bodyPr/>
                    <a:lstStyle/>
                    <a:p>
                      <a:r>
                        <a:rPr lang="en-US" dirty="0">
                          <a:solidFill>
                            <a:schemeClr val="tx1"/>
                          </a:solidFill>
                          <a:latin typeface="Calibri" panose="020F0502020204030204" pitchFamily="34" charset="0"/>
                          <a:cs typeface="Calibri" panose="020F0502020204030204" pitchFamily="34" charset="0"/>
                        </a:rPr>
                        <a:t>Decision: take umbrella?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dirty="0">
                          <a:solidFill>
                            <a:schemeClr val="tx1"/>
                          </a:solidFill>
                          <a:latin typeface="Calibri" panose="020F0502020204030204" pitchFamily="34" charset="0"/>
                          <a:cs typeface="Calibri" panose="020F0502020204030204" pitchFamily="34" charset="0"/>
                        </a:rPr>
                        <a:t>State: Rain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dirty="0">
                          <a:solidFill>
                            <a:schemeClr val="tx1"/>
                          </a:solidFill>
                          <a:latin typeface="Calibri" panose="020F0502020204030204" pitchFamily="34" charset="0"/>
                          <a:cs typeface="Calibri" panose="020F0502020204030204" pitchFamily="34" charset="0"/>
                        </a:rPr>
                        <a:t>State: Sun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984009409"/>
                  </a:ext>
                </a:extLst>
              </a:tr>
              <a:tr h="370840">
                <a:tc>
                  <a:txBody>
                    <a:bodyPr/>
                    <a:lstStyle/>
                    <a:p>
                      <a:r>
                        <a:rPr lang="en-US" dirty="0">
                          <a:latin typeface="Calibri" panose="020F0502020204030204" pitchFamily="34" charset="0"/>
                          <a:cs typeface="Calibri" panose="020F0502020204030204" pitchFamily="34" charset="0"/>
                        </a:rPr>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041944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Calibri" panose="020F0502020204030204" pitchFamily="34" charset="0"/>
                          <a:cs typeface="Calibri" panose="020F0502020204030204" pitchFamily="34" charset="0"/>
                        </a:rPr>
                        <a:t>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78680974"/>
                  </a:ext>
                </a:extLst>
              </a:tr>
            </a:tbl>
          </a:graphicData>
        </a:graphic>
      </p:graphicFrame>
      <p:pic>
        <p:nvPicPr>
          <p:cNvPr id="110" name="Picture 2" descr="Rain">
            <a:extLst>
              <a:ext uri="{FF2B5EF4-FFF2-40B4-BE49-F238E27FC236}">
                <a16:creationId xmlns:a16="http://schemas.microsoft.com/office/drawing/2014/main" id="{5FDE5B9A-1F4F-7448-974B-B7A73D4759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05789" y="2971151"/>
            <a:ext cx="609600" cy="609600"/>
          </a:xfrm>
          <a:prstGeom prst="rect">
            <a:avLst/>
          </a:prstGeom>
          <a:noFill/>
          <a:extLst>
            <a:ext uri="{909E8E84-426E-40DD-AFC4-6F175D3DCCD1}">
              <a14:hiddenFill xmlns:a14="http://schemas.microsoft.com/office/drawing/2010/main">
                <a:solidFill>
                  <a:srgbClr val="FFFFFF"/>
                </a:solidFill>
              </a14:hiddenFill>
            </a:ext>
          </a:extLst>
        </p:spPr>
      </p:pic>
      <p:pic>
        <p:nvPicPr>
          <p:cNvPr id="111" name="Picture 6" descr="Mostly cloudy">
            <a:extLst>
              <a:ext uri="{FF2B5EF4-FFF2-40B4-BE49-F238E27FC236}">
                <a16:creationId xmlns:a16="http://schemas.microsoft.com/office/drawing/2014/main" id="{CA8E6173-79D4-F447-8F41-DCEF713FA2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29200" y="2946507"/>
            <a:ext cx="609600" cy="609600"/>
          </a:xfrm>
          <a:prstGeom prst="rect">
            <a:avLst/>
          </a:prstGeom>
          <a:noFill/>
          <a:extLst>
            <a:ext uri="{909E8E84-426E-40DD-AFC4-6F175D3DCCD1}">
              <a14:hiddenFill xmlns:a14="http://schemas.microsoft.com/office/drawing/2010/main">
                <a:solidFill>
                  <a:srgbClr val="FFFFFF"/>
                </a:solidFill>
              </a14:hiddenFill>
            </a:ext>
          </a:extLst>
        </p:spPr>
      </p:pic>
      <p:sp>
        <p:nvSpPr>
          <p:cNvPr id="112" name="Rectangle 111">
            <a:extLst>
              <a:ext uri="{FF2B5EF4-FFF2-40B4-BE49-F238E27FC236}">
                <a16:creationId xmlns:a16="http://schemas.microsoft.com/office/drawing/2014/main" id="{DCA37290-5291-E540-BDC9-DD5F1384110A}"/>
              </a:ext>
            </a:extLst>
          </p:cNvPr>
          <p:cNvSpPr/>
          <p:nvPr/>
        </p:nvSpPr>
        <p:spPr>
          <a:xfrm>
            <a:off x="2438400" y="3497529"/>
            <a:ext cx="1176989" cy="464871"/>
          </a:xfrm>
          <a:prstGeom prst="rect">
            <a:avLst/>
          </a:prstGeom>
        </p:spPr>
        <p:txBody>
          <a:bodyPr wrap="none">
            <a:spAutoFit/>
          </a:bodyPr>
          <a:lstStyle/>
          <a:p>
            <a:pPr marL="625475" indent="0">
              <a:lnSpc>
                <a:spcPct val="150000"/>
              </a:lnSpc>
              <a:spcBef>
                <a:spcPts val="1200"/>
              </a:spcBef>
              <a:buNone/>
            </a:pPr>
            <a:r>
              <a:rPr lang="en-US" sz="1800" dirty="0">
                <a:latin typeface="Calibri" panose="020F0502020204030204" pitchFamily="34" charset="0"/>
                <a:cs typeface="Calibri" panose="020F0502020204030204" pitchFamily="34" charset="0"/>
              </a:rPr>
              <a:t>rain</a:t>
            </a:r>
          </a:p>
        </p:txBody>
      </p:sp>
      <p:sp>
        <p:nvSpPr>
          <p:cNvPr id="113" name="Rectangle 112">
            <a:extLst>
              <a:ext uri="{FF2B5EF4-FFF2-40B4-BE49-F238E27FC236}">
                <a16:creationId xmlns:a16="http://schemas.microsoft.com/office/drawing/2014/main" id="{AC63F5C7-B3FA-A646-B0E8-B73507E060FB}"/>
              </a:ext>
            </a:extLst>
          </p:cNvPr>
          <p:cNvSpPr/>
          <p:nvPr/>
        </p:nvSpPr>
        <p:spPr>
          <a:xfrm>
            <a:off x="4365370" y="3497529"/>
            <a:ext cx="1371401" cy="464871"/>
          </a:xfrm>
          <a:prstGeom prst="rect">
            <a:avLst/>
          </a:prstGeom>
        </p:spPr>
        <p:txBody>
          <a:bodyPr wrap="none">
            <a:spAutoFit/>
          </a:bodyPr>
          <a:lstStyle/>
          <a:p>
            <a:pPr marL="625475" indent="0">
              <a:lnSpc>
                <a:spcPct val="150000"/>
              </a:lnSpc>
              <a:spcBef>
                <a:spcPts val="1200"/>
              </a:spcBef>
              <a:buNone/>
            </a:pPr>
            <a:r>
              <a:rPr lang="en-US" sz="1800" dirty="0">
                <a:latin typeface="Calibri" panose="020F0502020204030204" pitchFamily="34" charset="0"/>
                <a:cs typeface="Calibri" panose="020F0502020204030204" pitchFamily="34" charset="0"/>
              </a:rPr>
              <a:t>sunny</a:t>
            </a:r>
          </a:p>
        </p:txBody>
      </p:sp>
      <p:sp>
        <p:nvSpPr>
          <p:cNvPr id="7" name="Rectangle 6">
            <a:extLst>
              <a:ext uri="{FF2B5EF4-FFF2-40B4-BE49-F238E27FC236}">
                <a16:creationId xmlns:a16="http://schemas.microsoft.com/office/drawing/2014/main" id="{D0DE0FEE-A0D2-4B46-8CF8-030BB0FD4782}"/>
              </a:ext>
            </a:extLst>
          </p:cNvPr>
          <p:cNvSpPr/>
          <p:nvPr/>
        </p:nvSpPr>
        <p:spPr>
          <a:xfrm>
            <a:off x="2971800" y="2558012"/>
            <a:ext cx="684803" cy="400110"/>
          </a:xfrm>
          <a:prstGeom prst="rect">
            <a:avLst/>
          </a:prstGeom>
        </p:spPr>
        <p:txBody>
          <a:bodyPr wrap="none">
            <a:spAutoFit/>
          </a:bodyPr>
          <a:lstStyle/>
          <a:p>
            <a:r>
              <a:rPr lang="en-US" sz="2000" dirty="0">
                <a:latin typeface="Calibri" panose="020F0502020204030204" pitchFamily="34" charset="0"/>
                <a:cs typeface="Calibri" panose="020F0502020204030204" pitchFamily="34" charset="0"/>
              </a:rPr>
              <a:t>50% </a:t>
            </a:r>
            <a:endParaRPr lang="en-US" sz="2000" dirty="0"/>
          </a:p>
        </p:txBody>
      </p:sp>
      <p:sp>
        <p:nvSpPr>
          <p:cNvPr id="114" name="Rectangle 113">
            <a:extLst>
              <a:ext uri="{FF2B5EF4-FFF2-40B4-BE49-F238E27FC236}">
                <a16:creationId xmlns:a16="http://schemas.microsoft.com/office/drawing/2014/main" id="{7F02DFD5-03A4-E14C-900D-18B998254294}"/>
              </a:ext>
            </a:extLst>
          </p:cNvPr>
          <p:cNvSpPr/>
          <p:nvPr/>
        </p:nvSpPr>
        <p:spPr>
          <a:xfrm>
            <a:off x="5007011" y="2571690"/>
            <a:ext cx="684803" cy="400110"/>
          </a:xfrm>
          <a:prstGeom prst="rect">
            <a:avLst/>
          </a:prstGeom>
        </p:spPr>
        <p:txBody>
          <a:bodyPr wrap="none">
            <a:spAutoFit/>
          </a:bodyPr>
          <a:lstStyle/>
          <a:p>
            <a:r>
              <a:rPr lang="en-US" sz="2000" dirty="0">
                <a:latin typeface="Calibri" panose="020F0502020204030204" pitchFamily="34" charset="0"/>
                <a:cs typeface="Calibri" panose="020F0502020204030204" pitchFamily="34" charset="0"/>
              </a:rPr>
              <a:t>50% </a:t>
            </a:r>
            <a:endParaRPr lang="en-US" sz="2000" dirty="0"/>
          </a:p>
        </p:txBody>
      </p:sp>
    </p:spTree>
    <p:extLst>
      <p:ext uri="{BB962C8B-B14F-4D97-AF65-F5344CB8AC3E}">
        <p14:creationId xmlns:p14="http://schemas.microsoft.com/office/powerpoint/2010/main" val="18175709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dirty="0"/>
              <a:t>Risk modeling: decision Trees</a:t>
            </a:r>
          </a:p>
        </p:txBody>
      </p:sp>
      <p:sp>
        <p:nvSpPr>
          <p:cNvPr id="13" name="Content Placeholder 2"/>
          <p:cNvSpPr>
            <a:spLocks noGrp="1"/>
          </p:cNvSpPr>
          <p:nvPr>
            <p:ph idx="1"/>
          </p:nvPr>
        </p:nvSpPr>
        <p:spPr>
          <a:xfrm>
            <a:off x="152400" y="2569576"/>
            <a:ext cx="5206825" cy="3602623"/>
          </a:xfrm>
        </p:spPr>
        <p:txBody>
          <a:bodyPr vert="horz" wrap="square" lIns="91440" tIns="0" rIns="91440" bIns="45720" numCol="1" anchor="ctr" anchorCtr="0" compatLnSpc="1">
            <a:prstTxWarp prst="textNoShape">
              <a:avLst/>
            </a:prstTxWarp>
            <a:normAutofit/>
          </a:bodyPr>
          <a:lstStyle/>
          <a:p>
            <a:pPr marL="523875" lvl="2" indent="0">
              <a:lnSpc>
                <a:spcPct val="110000"/>
              </a:lnSpc>
              <a:spcBef>
                <a:spcPts val="2200"/>
              </a:spcBef>
              <a:buNone/>
            </a:pPr>
            <a:r>
              <a:rPr lang="en-US" sz="2200" b="1" dirty="0"/>
              <a:t>Decision Node: </a:t>
            </a:r>
            <a:r>
              <a:rPr lang="en-US" sz="2200" dirty="0"/>
              <a:t>Branches leaving decision node represent different decision alternatives.</a:t>
            </a:r>
          </a:p>
          <a:p>
            <a:pPr marL="523875" lvl="2" indent="0">
              <a:lnSpc>
                <a:spcPct val="110000"/>
              </a:lnSpc>
              <a:spcBef>
                <a:spcPts val="2200"/>
              </a:spcBef>
              <a:buNone/>
            </a:pPr>
            <a:r>
              <a:rPr lang="en-US" sz="2200" b="1" dirty="0"/>
              <a:t>State Node: </a:t>
            </a:r>
            <a:r>
              <a:rPr lang="en-US" sz="2200" dirty="0"/>
              <a:t>Branches leaving state node represent different states.</a:t>
            </a:r>
          </a:p>
          <a:p>
            <a:pPr marL="523875" lvl="2" indent="0">
              <a:lnSpc>
                <a:spcPct val="110000"/>
              </a:lnSpc>
              <a:spcBef>
                <a:spcPts val="2200"/>
              </a:spcBef>
              <a:buNone/>
            </a:pPr>
            <a:r>
              <a:rPr lang="en-US" sz="2200" b="1" dirty="0"/>
              <a:t>Payoff Node</a:t>
            </a:r>
            <a:r>
              <a:rPr lang="en-US" sz="2200" dirty="0"/>
              <a:t>: Payoffs attained if you arrive at that node.</a:t>
            </a:r>
            <a:endParaRPr lang="en-US" sz="2600" dirty="0"/>
          </a:p>
        </p:txBody>
      </p:sp>
      <p:grpSp>
        <p:nvGrpSpPr>
          <p:cNvPr id="20" name="Group 10"/>
          <p:cNvGrpSpPr>
            <a:grpSpLocks/>
          </p:cNvGrpSpPr>
          <p:nvPr/>
        </p:nvGrpSpPr>
        <p:grpSpPr bwMode="auto">
          <a:xfrm>
            <a:off x="6640542" y="3051969"/>
            <a:ext cx="685800" cy="457200"/>
            <a:chOff x="768" y="2208"/>
            <a:chExt cx="432" cy="288"/>
          </a:xfrm>
          <a:solidFill>
            <a:schemeClr val="accent2">
              <a:lumMod val="75000"/>
            </a:schemeClr>
          </a:solidFill>
        </p:grpSpPr>
        <p:sp>
          <p:nvSpPr>
            <p:cNvPr id="21" name="Rectangle 6"/>
            <p:cNvSpPr>
              <a:spLocks noChangeArrowheads="1"/>
            </p:cNvSpPr>
            <p:nvPr/>
          </p:nvSpPr>
          <p:spPr bwMode="auto">
            <a:xfrm>
              <a:off x="768" y="2304"/>
              <a:ext cx="96" cy="96"/>
            </a:xfrm>
            <a:prstGeom prst="rect">
              <a:avLst/>
            </a:prstGeom>
            <a:solidFill>
              <a:schemeClr val="accent2">
                <a:lumMod val="60000"/>
                <a:lumOff val="40000"/>
              </a:schemeClr>
            </a:solidFill>
            <a:ln w="9525">
              <a:solidFill>
                <a:schemeClr val="tx1"/>
              </a:solidFill>
              <a:miter lim="800000"/>
              <a:headEnd/>
              <a:tailEnd/>
            </a:ln>
            <a:effectLst/>
          </p:spPr>
          <p:txBody>
            <a:bodyPr wrap="none" anchor="ctr"/>
            <a:lstStyle/>
            <a:p>
              <a:endParaRPr lang="en-US" sz="3600">
                <a:solidFill>
                  <a:srgbClr val="C00000"/>
                </a:solidFill>
                <a:latin typeface="Calibri" panose="020F0502020204030204" pitchFamily="34" charset="0"/>
                <a:cs typeface="Calibri" panose="020F0502020204030204" pitchFamily="34" charset="0"/>
              </a:endParaRPr>
            </a:p>
          </p:txBody>
        </p:sp>
        <p:sp>
          <p:nvSpPr>
            <p:cNvPr id="22" name="Line 7"/>
            <p:cNvSpPr>
              <a:spLocks noChangeShapeType="1"/>
            </p:cNvSpPr>
            <p:nvPr/>
          </p:nvSpPr>
          <p:spPr bwMode="auto">
            <a:xfrm flipV="1">
              <a:off x="864" y="2208"/>
              <a:ext cx="336" cy="144"/>
            </a:xfrm>
            <a:prstGeom prst="line">
              <a:avLst/>
            </a:prstGeom>
            <a:grpFill/>
            <a:ln w="19050">
              <a:solidFill>
                <a:srgbClr val="FF0000"/>
              </a:solidFill>
              <a:round/>
              <a:headEnd/>
              <a:tailEnd/>
            </a:ln>
            <a:effectLst/>
          </p:spPr>
          <p:txBody>
            <a:bodyPr wrap="none" anchor="ctr"/>
            <a:lstStyle/>
            <a:p>
              <a:endParaRPr lang="en-US" sz="3600">
                <a:solidFill>
                  <a:srgbClr val="C00000"/>
                </a:solidFill>
                <a:latin typeface="Calibri" panose="020F0502020204030204" pitchFamily="34" charset="0"/>
                <a:cs typeface="Calibri" panose="020F0502020204030204" pitchFamily="34" charset="0"/>
              </a:endParaRPr>
            </a:p>
          </p:txBody>
        </p:sp>
        <p:sp>
          <p:nvSpPr>
            <p:cNvPr id="23" name="Line 8"/>
            <p:cNvSpPr>
              <a:spLocks noChangeShapeType="1"/>
            </p:cNvSpPr>
            <p:nvPr/>
          </p:nvSpPr>
          <p:spPr bwMode="auto">
            <a:xfrm>
              <a:off x="864" y="2352"/>
              <a:ext cx="336" cy="0"/>
            </a:xfrm>
            <a:prstGeom prst="line">
              <a:avLst/>
            </a:prstGeom>
            <a:grpFill/>
            <a:ln w="19050">
              <a:solidFill>
                <a:srgbClr val="FF0000"/>
              </a:solidFill>
              <a:round/>
              <a:headEnd/>
              <a:tailEnd/>
            </a:ln>
            <a:effectLst/>
          </p:spPr>
          <p:txBody>
            <a:bodyPr wrap="none" anchor="ctr"/>
            <a:lstStyle/>
            <a:p>
              <a:endParaRPr lang="en-US" sz="3600">
                <a:solidFill>
                  <a:srgbClr val="C00000"/>
                </a:solidFill>
                <a:latin typeface="Calibri" panose="020F0502020204030204" pitchFamily="34" charset="0"/>
                <a:cs typeface="Calibri" panose="020F0502020204030204" pitchFamily="34" charset="0"/>
              </a:endParaRPr>
            </a:p>
          </p:txBody>
        </p:sp>
        <p:sp>
          <p:nvSpPr>
            <p:cNvPr id="24" name="Line 9"/>
            <p:cNvSpPr>
              <a:spLocks noChangeShapeType="1"/>
            </p:cNvSpPr>
            <p:nvPr/>
          </p:nvSpPr>
          <p:spPr bwMode="auto">
            <a:xfrm>
              <a:off x="864" y="2352"/>
              <a:ext cx="336" cy="144"/>
            </a:xfrm>
            <a:prstGeom prst="line">
              <a:avLst/>
            </a:prstGeom>
            <a:grpFill/>
            <a:ln w="19050">
              <a:solidFill>
                <a:srgbClr val="FF0000"/>
              </a:solidFill>
              <a:round/>
              <a:headEnd/>
              <a:tailEnd/>
            </a:ln>
            <a:effectLst/>
          </p:spPr>
          <p:txBody>
            <a:bodyPr wrap="none" anchor="ctr"/>
            <a:lstStyle/>
            <a:p>
              <a:endParaRPr lang="en-US" sz="3600">
                <a:solidFill>
                  <a:srgbClr val="C00000"/>
                </a:solidFill>
                <a:latin typeface="Calibri" panose="020F0502020204030204" pitchFamily="34" charset="0"/>
                <a:cs typeface="Calibri" panose="020F0502020204030204" pitchFamily="34" charset="0"/>
              </a:endParaRPr>
            </a:p>
          </p:txBody>
        </p:sp>
      </p:grpSp>
      <p:grpSp>
        <p:nvGrpSpPr>
          <p:cNvPr id="25" name="Group 17"/>
          <p:cNvGrpSpPr>
            <a:grpSpLocks/>
          </p:cNvGrpSpPr>
          <p:nvPr/>
        </p:nvGrpSpPr>
        <p:grpSpPr bwMode="auto">
          <a:xfrm>
            <a:off x="6640542" y="4389865"/>
            <a:ext cx="685800" cy="457200"/>
            <a:chOff x="816" y="2928"/>
            <a:chExt cx="432" cy="288"/>
          </a:xfrm>
        </p:grpSpPr>
        <p:sp>
          <p:nvSpPr>
            <p:cNvPr id="26" name="Line 13"/>
            <p:cNvSpPr>
              <a:spLocks noChangeShapeType="1"/>
            </p:cNvSpPr>
            <p:nvPr/>
          </p:nvSpPr>
          <p:spPr bwMode="auto">
            <a:xfrm flipV="1">
              <a:off x="912" y="2928"/>
              <a:ext cx="336" cy="144"/>
            </a:xfrm>
            <a:prstGeom prst="line">
              <a:avLst/>
            </a:prstGeom>
            <a:noFill/>
            <a:ln w="19050">
              <a:solidFill>
                <a:srgbClr val="0070C0"/>
              </a:solidFill>
              <a:round/>
              <a:headEnd/>
              <a:tailEnd/>
            </a:ln>
            <a:effectLst/>
          </p:spPr>
          <p:txBody>
            <a:bodyPr wrap="none" anchor="ctr"/>
            <a:lstStyle/>
            <a:p>
              <a:endParaRPr lang="en-US" sz="3600">
                <a:solidFill>
                  <a:srgbClr val="C00000"/>
                </a:solidFill>
                <a:latin typeface="Calibri" panose="020F0502020204030204" pitchFamily="34" charset="0"/>
                <a:cs typeface="Calibri" panose="020F0502020204030204" pitchFamily="34" charset="0"/>
              </a:endParaRPr>
            </a:p>
          </p:txBody>
        </p:sp>
        <p:sp>
          <p:nvSpPr>
            <p:cNvPr id="27" name="Line 14"/>
            <p:cNvSpPr>
              <a:spLocks noChangeShapeType="1"/>
            </p:cNvSpPr>
            <p:nvPr/>
          </p:nvSpPr>
          <p:spPr bwMode="auto">
            <a:xfrm>
              <a:off x="912" y="3072"/>
              <a:ext cx="336" cy="0"/>
            </a:xfrm>
            <a:prstGeom prst="line">
              <a:avLst/>
            </a:prstGeom>
            <a:noFill/>
            <a:ln w="19050">
              <a:solidFill>
                <a:srgbClr val="0070C0"/>
              </a:solidFill>
              <a:round/>
              <a:headEnd/>
              <a:tailEnd/>
            </a:ln>
            <a:effectLst/>
          </p:spPr>
          <p:txBody>
            <a:bodyPr wrap="none" anchor="ctr"/>
            <a:lstStyle/>
            <a:p>
              <a:endParaRPr lang="en-US" sz="3600">
                <a:solidFill>
                  <a:srgbClr val="C00000"/>
                </a:solidFill>
                <a:latin typeface="Calibri" panose="020F0502020204030204" pitchFamily="34" charset="0"/>
                <a:cs typeface="Calibri" panose="020F0502020204030204" pitchFamily="34" charset="0"/>
              </a:endParaRPr>
            </a:p>
          </p:txBody>
        </p:sp>
        <p:sp>
          <p:nvSpPr>
            <p:cNvPr id="28" name="Line 15"/>
            <p:cNvSpPr>
              <a:spLocks noChangeShapeType="1"/>
            </p:cNvSpPr>
            <p:nvPr/>
          </p:nvSpPr>
          <p:spPr bwMode="auto">
            <a:xfrm>
              <a:off x="912" y="3072"/>
              <a:ext cx="336" cy="144"/>
            </a:xfrm>
            <a:prstGeom prst="line">
              <a:avLst/>
            </a:prstGeom>
            <a:noFill/>
            <a:ln w="19050">
              <a:solidFill>
                <a:schemeClr val="accent5">
                  <a:lumMod val="75000"/>
                </a:schemeClr>
              </a:solidFill>
              <a:round/>
              <a:headEnd/>
              <a:tailEnd/>
            </a:ln>
            <a:effectLst/>
          </p:spPr>
          <p:txBody>
            <a:bodyPr wrap="none" anchor="ctr"/>
            <a:lstStyle/>
            <a:p>
              <a:endParaRPr lang="en-US" sz="3600">
                <a:solidFill>
                  <a:srgbClr val="C00000"/>
                </a:solidFill>
                <a:latin typeface="Calibri" panose="020F0502020204030204" pitchFamily="34" charset="0"/>
                <a:cs typeface="Calibri" panose="020F0502020204030204" pitchFamily="34" charset="0"/>
              </a:endParaRPr>
            </a:p>
          </p:txBody>
        </p:sp>
        <p:sp>
          <p:nvSpPr>
            <p:cNvPr id="29" name="Oval 16"/>
            <p:cNvSpPr>
              <a:spLocks noChangeArrowheads="1"/>
            </p:cNvSpPr>
            <p:nvPr/>
          </p:nvSpPr>
          <p:spPr bwMode="auto">
            <a:xfrm>
              <a:off x="816" y="3024"/>
              <a:ext cx="96" cy="96"/>
            </a:xfrm>
            <a:prstGeom prst="ellipse">
              <a:avLst/>
            </a:prstGeom>
            <a:solidFill>
              <a:schemeClr val="accent5">
                <a:lumMod val="60000"/>
                <a:lumOff val="40000"/>
              </a:schemeClr>
            </a:solidFill>
            <a:ln w="9525">
              <a:solidFill>
                <a:schemeClr val="tx1"/>
              </a:solidFill>
              <a:round/>
              <a:headEnd/>
              <a:tailEnd/>
            </a:ln>
            <a:effectLst/>
          </p:spPr>
          <p:txBody>
            <a:bodyPr wrap="none" anchor="ctr"/>
            <a:lstStyle/>
            <a:p>
              <a:endParaRPr lang="en-US" sz="3600">
                <a:solidFill>
                  <a:srgbClr val="C00000"/>
                </a:solidFill>
                <a:latin typeface="Calibri" panose="020F0502020204030204" pitchFamily="34" charset="0"/>
                <a:cs typeface="Calibri" panose="020F0502020204030204" pitchFamily="34" charset="0"/>
              </a:endParaRPr>
            </a:p>
          </p:txBody>
        </p:sp>
      </p:grpSp>
      <p:sp>
        <p:nvSpPr>
          <p:cNvPr id="6" name="TextBox 5"/>
          <p:cNvSpPr txBox="1"/>
          <p:nvPr/>
        </p:nvSpPr>
        <p:spPr>
          <a:xfrm>
            <a:off x="5124072" y="3111292"/>
            <a:ext cx="1467068" cy="338554"/>
          </a:xfrm>
          <a:prstGeom prst="rect">
            <a:avLst/>
          </a:prstGeom>
          <a:noFill/>
        </p:spPr>
        <p:txBody>
          <a:bodyPr wrap="none" rtlCol="0">
            <a:spAutoFit/>
          </a:bodyPr>
          <a:lstStyle/>
          <a:p>
            <a:r>
              <a:rPr lang="en-US" sz="1600" b="1" dirty="0">
                <a:solidFill>
                  <a:srgbClr val="C00000"/>
                </a:solidFill>
                <a:latin typeface="Calibri" panose="020F0502020204030204" pitchFamily="34" charset="0"/>
                <a:cs typeface="Calibri" panose="020F0502020204030204" pitchFamily="34" charset="0"/>
              </a:rPr>
              <a:t>Decision Node:</a:t>
            </a:r>
            <a:endParaRPr lang="en-US" b="1" dirty="0">
              <a:solidFill>
                <a:srgbClr val="C00000"/>
              </a:solidFill>
              <a:latin typeface="Calibri" panose="020F0502020204030204" pitchFamily="34" charset="0"/>
              <a:cs typeface="Calibri" panose="020F0502020204030204" pitchFamily="34" charset="0"/>
            </a:endParaRPr>
          </a:p>
        </p:txBody>
      </p:sp>
      <p:sp>
        <p:nvSpPr>
          <p:cNvPr id="30" name="TextBox 29"/>
          <p:cNvSpPr txBox="1"/>
          <p:nvPr/>
        </p:nvSpPr>
        <p:spPr>
          <a:xfrm>
            <a:off x="7326343" y="2844592"/>
            <a:ext cx="1282787" cy="338554"/>
          </a:xfrm>
          <a:prstGeom prst="rect">
            <a:avLst/>
          </a:prstGeom>
          <a:noFill/>
        </p:spPr>
        <p:txBody>
          <a:bodyPr wrap="none" rtlCol="0">
            <a:spAutoFit/>
          </a:bodyPr>
          <a:lstStyle/>
          <a:p>
            <a:r>
              <a:rPr lang="en-US" sz="1600" dirty="0">
                <a:solidFill>
                  <a:srgbClr val="C00000"/>
                </a:solidFill>
                <a:latin typeface="Calibri" panose="020F0502020204030204" pitchFamily="34" charset="0"/>
                <a:cs typeface="Calibri" panose="020F0502020204030204" pitchFamily="34" charset="0"/>
              </a:rPr>
              <a:t>Alternative 1</a:t>
            </a:r>
            <a:endParaRPr lang="en-US" dirty="0">
              <a:solidFill>
                <a:srgbClr val="C00000"/>
              </a:solidFill>
              <a:latin typeface="Calibri" panose="020F0502020204030204" pitchFamily="34" charset="0"/>
              <a:cs typeface="Calibri" panose="020F0502020204030204" pitchFamily="34" charset="0"/>
            </a:endParaRPr>
          </a:p>
        </p:txBody>
      </p:sp>
      <p:sp>
        <p:nvSpPr>
          <p:cNvPr id="31" name="TextBox 30"/>
          <p:cNvSpPr txBox="1"/>
          <p:nvPr/>
        </p:nvSpPr>
        <p:spPr>
          <a:xfrm>
            <a:off x="7326343" y="3111292"/>
            <a:ext cx="1276055" cy="338554"/>
          </a:xfrm>
          <a:prstGeom prst="rect">
            <a:avLst/>
          </a:prstGeom>
          <a:noFill/>
        </p:spPr>
        <p:txBody>
          <a:bodyPr wrap="none" rtlCol="0">
            <a:spAutoFit/>
          </a:bodyPr>
          <a:lstStyle/>
          <a:p>
            <a:r>
              <a:rPr lang="en-US" sz="1600" dirty="0">
                <a:solidFill>
                  <a:srgbClr val="C00000"/>
                </a:solidFill>
                <a:latin typeface="Calibri" panose="020F0502020204030204" pitchFamily="34" charset="0"/>
                <a:cs typeface="Calibri" panose="020F0502020204030204" pitchFamily="34" charset="0"/>
              </a:rPr>
              <a:t>Alternative 2</a:t>
            </a:r>
            <a:endParaRPr lang="en-US" dirty="0">
              <a:solidFill>
                <a:srgbClr val="C00000"/>
              </a:solidFill>
              <a:latin typeface="Calibri" panose="020F0502020204030204" pitchFamily="34" charset="0"/>
              <a:cs typeface="Calibri" panose="020F0502020204030204" pitchFamily="34" charset="0"/>
            </a:endParaRPr>
          </a:p>
        </p:txBody>
      </p:sp>
      <p:sp>
        <p:nvSpPr>
          <p:cNvPr id="32" name="TextBox 31"/>
          <p:cNvSpPr txBox="1"/>
          <p:nvPr/>
        </p:nvSpPr>
        <p:spPr>
          <a:xfrm>
            <a:off x="7326343" y="3365207"/>
            <a:ext cx="1276055" cy="338554"/>
          </a:xfrm>
          <a:prstGeom prst="rect">
            <a:avLst/>
          </a:prstGeom>
          <a:noFill/>
        </p:spPr>
        <p:txBody>
          <a:bodyPr wrap="none" rtlCol="0">
            <a:spAutoFit/>
          </a:bodyPr>
          <a:lstStyle/>
          <a:p>
            <a:r>
              <a:rPr lang="en-US" sz="1600" dirty="0">
                <a:solidFill>
                  <a:srgbClr val="C00000"/>
                </a:solidFill>
                <a:latin typeface="Calibri" panose="020F0502020204030204" pitchFamily="34" charset="0"/>
                <a:cs typeface="Calibri" panose="020F0502020204030204" pitchFamily="34" charset="0"/>
              </a:rPr>
              <a:t>Alternative 3</a:t>
            </a:r>
            <a:endParaRPr lang="en-US" dirty="0">
              <a:solidFill>
                <a:srgbClr val="C00000"/>
              </a:solidFill>
              <a:latin typeface="Calibri" panose="020F0502020204030204" pitchFamily="34" charset="0"/>
              <a:cs typeface="Calibri" panose="020F0502020204030204" pitchFamily="34" charset="0"/>
            </a:endParaRPr>
          </a:p>
        </p:txBody>
      </p:sp>
      <p:sp>
        <p:nvSpPr>
          <p:cNvPr id="33" name="TextBox 32"/>
          <p:cNvSpPr txBox="1"/>
          <p:nvPr/>
        </p:nvSpPr>
        <p:spPr>
          <a:xfrm>
            <a:off x="5441588" y="4428331"/>
            <a:ext cx="1205779" cy="338554"/>
          </a:xfrm>
          <a:prstGeom prst="rect">
            <a:avLst/>
          </a:prstGeom>
          <a:noFill/>
        </p:spPr>
        <p:txBody>
          <a:bodyPr wrap="none" rtlCol="0">
            <a:spAutoFit/>
          </a:bodyPr>
          <a:lstStyle/>
          <a:p>
            <a:r>
              <a:rPr lang="en-US" sz="1600" b="1" dirty="0">
                <a:solidFill>
                  <a:srgbClr val="C00000"/>
                </a:solidFill>
                <a:latin typeface="Calibri" panose="020F0502020204030204" pitchFamily="34" charset="0"/>
                <a:cs typeface="Calibri" panose="020F0502020204030204" pitchFamily="34" charset="0"/>
              </a:rPr>
              <a:t>State Node:</a:t>
            </a:r>
            <a:endParaRPr lang="en-US" b="1" dirty="0">
              <a:solidFill>
                <a:srgbClr val="C00000"/>
              </a:solidFill>
              <a:latin typeface="Calibri" panose="020F0502020204030204" pitchFamily="34" charset="0"/>
              <a:cs typeface="Calibri" panose="020F0502020204030204" pitchFamily="34" charset="0"/>
            </a:endParaRPr>
          </a:p>
        </p:txBody>
      </p:sp>
      <p:sp>
        <p:nvSpPr>
          <p:cNvPr id="34" name="TextBox 33"/>
          <p:cNvSpPr txBox="1"/>
          <p:nvPr/>
        </p:nvSpPr>
        <p:spPr>
          <a:xfrm>
            <a:off x="7353869" y="4191000"/>
            <a:ext cx="771365" cy="338554"/>
          </a:xfrm>
          <a:prstGeom prst="rect">
            <a:avLst/>
          </a:prstGeom>
          <a:noFill/>
        </p:spPr>
        <p:txBody>
          <a:bodyPr wrap="none" rtlCol="0">
            <a:spAutoFit/>
          </a:bodyPr>
          <a:lstStyle/>
          <a:p>
            <a:r>
              <a:rPr lang="en-US" sz="1600" dirty="0">
                <a:solidFill>
                  <a:srgbClr val="C00000"/>
                </a:solidFill>
                <a:latin typeface="Calibri" panose="020F0502020204030204" pitchFamily="34" charset="0"/>
                <a:cs typeface="Calibri" panose="020F0502020204030204" pitchFamily="34" charset="0"/>
              </a:rPr>
              <a:t>State 1</a:t>
            </a:r>
            <a:endParaRPr lang="en-US" dirty="0">
              <a:solidFill>
                <a:srgbClr val="C00000"/>
              </a:solidFill>
              <a:latin typeface="Calibri" panose="020F0502020204030204" pitchFamily="34" charset="0"/>
              <a:cs typeface="Calibri" panose="020F0502020204030204" pitchFamily="34" charset="0"/>
            </a:endParaRPr>
          </a:p>
        </p:txBody>
      </p:sp>
      <p:sp>
        <p:nvSpPr>
          <p:cNvPr id="35" name="TextBox 34"/>
          <p:cNvSpPr txBox="1"/>
          <p:nvPr/>
        </p:nvSpPr>
        <p:spPr>
          <a:xfrm>
            <a:off x="7353870" y="4457700"/>
            <a:ext cx="771365" cy="338554"/>
          </a:xfrm>
          <a:prstGeom prst="rect">
            <a:avLst/>
          </a:prstGeom>
          <a:noFill/>
        </p:spPr>
        <p:txBody>
          <a:bodyPr wrap="none" rtlCol="0">
            <a:spAutoFit/>
          </a:bodyPr>
          <a:lstStyle/>
          <a:p>
            <a:r>
              <a:rPr lang="en-US" sz="1600" dirty="0">
                <a:solidFill>
                  <a:srgbClr val="C00000"/>
                </a:solidFill>
                <a:latin typeface="Calibri" panose="020F0502020204030204" pitchFamily="34" charset="0"/>
                <a:cs typeface="Calibri" panose="020F0502020204030204" pitchFamily="34" charset="0"/>
              </a:rPr>
              <a:t>State 2</a:t>
            </a:r>
            <a:endParaRPr lang="en-US" dirty="0">
              <a:solidFill>
                <a:srgbClr val="C00000"/>
              </a:solidFill>
              <a:latin typeface="Calibri" panose="020F0502020204030204" pitchFamily="34" charset="0"/>
              <a:cs typeface="Calibri" panose="020F0502020204030204" pitchFamily="34" charset="0"/>
            </a:endParaRPr>
          </a:p>
        </p:txBody>
      </p:sp>
      <p:sp>
        <p:nvSpPr>
          <p:cNvPr id="36" name="TextBox 35"/>
          <p:cNvSpPr txBox="1"/>
          <p:nvPr/>
        </p:nvSpPr>
        <p:spPr>
          <a:xfrm>
            <a:off x="7353870" y="4711615"/>
            <a:ext cx="771365" cy="338554"/>
          </a:xfrm>
          <a:prstGeom prst="rect">
            <a:avLst/>
          </a:prstGeom>
          <a:noFill/>
        </p:spPr>
        <p:txBody>
          <a:bodyPr wrap="none" rtlCol="0">
            <a:spAutoFit/>
          </a:bodyPr>
          <a:lstStyle/>
          <a:p>
            <a:r>
              <a:rPr lang="en-US" sz="1600" dirty="0">
                <a:solidFill>
                  <a:srgbClr val="C00000"/>
                </a:solidFill>
                <a:latin typeface="Calibri" panose="020F0502020204030204" pitchFamily="34" charset="0"/>
                <a:cs typeface="Calibri" panose="020F0502020204030204" pitchFamily="34" charset="0"/>
              </a:rPr>
              <a:t>State 3</a:t>
            </a:r>
            <a:endParaRPr lang="en-US" dirty="0">
              <a:solidFill>
                <a:srgbClr val="C00000"/>
              </a:solidFill>
              <a:latin typeface="Calibri" panose="020F0502020204030204" pitchFamily="34" charset="0"/>
              <a:cs typeface="Calibri" panose="020F0502020204030204" pitchFamily="34" charset="0"/>
            </a:endParaRPr>
          </a:p>
        </p:txBody>
      </p:sp>
      <p:sp>
        <p:nvSpPr>
          <p:cNvPr id="37" name="TextBox 36"/>
          <p:cNvSpPr txBox="1"/>
          <p:nvPr/>
        </p:nvSpPr>
        <p:spPr>
          <a:xfrm>
            <a:off x="5365957" y="5587792"/>
            <a:ext cx="1285608" cy="338554"/>
          </a:xfrm>
          <a:prstGeom prst="rect">
            <a:avLst/>
          </a:prstGeom>
          <a:noFill/>
        </p:spPr>
        <p:txBody>
          <a:bodyPr wrap="none" rtlCol="0">
            <a:spAutoFit/>
          </a:bodyPr>
          <a:lstStyle/>
          <a:p>
            <a:r>
              <a:rPr lang="en-US" sz="1600" b="1" dirty="0">
                <a:solidFill>
                  <a:srgbClr val="C00000"/>
                </a:solidFill>
                <a:latin typeface="Calibri" panose="020F0502020204030204" pitchFamily="34" charset="0"/>
                <a:cs typeface="Calibri" panose="020F0502020204030204" pitchFamily="34" charset="0"/>
              </a:rPr>
              <a:t>Payoff Node:</a:t>
            </a:r>
            <a:endParaRPr lang="en-US" b="1" dirty="0">
              <a:solidFill>
                <a:srgbClr val="C00000"/>
              </a:solidFill>
              <a:latin typeface="Calibri" panose="020F0502020204030204" pitchFamily="34" charset="0"/>
              <a:cs typeface="Calibri" panose="020F0502020204030204" pitchFamily="34" charset="0"/>
            </a:endParaRPr>
          </a:p>
        </p:txBody>
      </p:sp>
      <p:sp>
        <p:nvSpPr>
          <p:cNvPr id="38" name="Isosceles Triangle 37"/>
          <p:cNvSpPr/>
          <p:nvPr/>
        </p:nvSpPr>
        <p:spPr bwMode="auto">
          <a:xfrm rot="16200000">
            <a:off x="6655784" y="5637166"/>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rgbClr val="C0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39" name="TextBox 38"/>
          <p:cNvSpPr txBox="1"/>
          <p:nvPr/>
        </p:nvSpPr>
        <p:spPr>
          <a:xfrm>
            <a:off x="6974598" y="5605046"/>
            <a:ext cx="1969450" cy="338554"/>
          </a:xfrm>
          <a:prstGeom prst="rect">
            <a:avLst/>
          </a:prstGeom>
          <a:noFill/>
        </p:spPr>
        <p:txBody>
          <a:bodyPr wrap="none" rtlCol="0">
            <a:spAutoFit/>
          </a:bodyPr>
          <a:lstStyle/>
          <a:p>
            <a:r>
              <a:rPr lang="en-US" sz="1600" dirty="0">
                <a:solidFill>
                  <a:srgbClr val="C00000"/>
                </a:solidFill>
                <a:latin typeface="Calibri" panose="020F0502020204030204" pitchFamily="34" charset="0"/>
                <a:cs typeface="Calibri" panose="020F0502020204030204" pitchFamily="34" charset="0"/>
              </a:rPr>
              <a:t>Payoff from Outcome</a:t>
            </a:r>
            <a:endParaRPr lang="en-US" dirty="0">
              <a:solidFill>
                <a:srgbClr val="C00000"/>
              </a:solidFill>
              <a:latin typeface="Calibri" panose="020F0502020204030204" pitchFamily="34" charset="0"/>
              <a:cs typeface="Calibri" panose="020F0502020204030204" pitchFamily="34" charset="0"/>
            </a:endParaRPr>
          </a:p>
        </p:txBody>
      </p:sp>
      <p:sp>
        <p:nvSpPr>
          <p:cNvPr id="3" name="Rectangle 2">
            <a:extLst>
              <a:ext uri="{FF2B5EF4-FFF2-40B4-BE49-F238E27FC236}">
                <a16:creationId xmlns:a16="http://schemas.microsoft.com/office/drawing/2014/main" id="{489A11BB-FF8C-8A46-A55B-34BCCCB05E4E}"/>
              </a:ext>
            </a:extLst>
          </p:cNvPr>
          <p:cNvSpPr/>
          <p:nvPr/>
        </p:nvSpPr>
        <p:spPr>
          <a:xfrm>
            <a:off x="789258" y="1192041"/>
            <a:ext cx="7744235" cy="830997"/>
          </a:xfrm>
          <a:prstGeom prst="rect">
            <a:avLst/>
          </a:prstGeom>
        </p:spPr>
        <p:txBody>
          <a:bodyPr wrap="square">
            <a:spAutoFit/>
          </a:bodyPr>
          <a:lstStyle/>
          <a:p>
            <a:pPr>
              <a:spcBef>
                <a:spcPts val="1600"/>
              </a:spcBef>
            </a:pPr>
            <a:r>
              <a:rPr lang="en-US" sz="2400" b="1" dirty="0">
                <a:latin typeface="Calibri" panose="020F0502020204030204" pitchFamily="34" charset="0"/>
                <a:cs typeface="Calibri" panose="020F0502020204030204" pitchFamily="34" charset="0"/>
              </a:rPr>
              <a:t>Decision Tree:</a:t>
            </a:r>
            <a:r>
              <a:rPr lang="en-US" sz="2400" dirty="0">
                <a:latin typeface="Calibri" panose="020F0502020204030204" pitchFamily="34" charset="0"/>
                <a:cs typeface="Calibri" panose="020F0502020204030204" pitchFamily="34" charset="0"/>
              </a:rPr>
              <a:t> A </a:t>
            </a:r>
            <a:r>
              <a:rPr lang="en-US" sz="2400" u="sng" dirty="0">
                <a:latin typeface="Calibri" panose="020F0502020204030204" pitchFamily="34" charset="0"/>
                <a:cs typeface="Calibri" panose="020F0502020204030204" pitchFamily="34" charset="0"/>
              </a:rPr>
              <a:t>chronological</a:t>
            </a:r>
            <a:r>
              <a:rPr lang="en-US" sz="2400" dirty="0">
                <a:latin typeface="Calibri" panose="020F0502020204030204" pitchFamily="34" charset="0"/>
                <a:cs typeface="Calibri" panose="020F0502020204030204" pitchFamily="34" charset="0"/>
              </a:rPr>
              <a:t> representation of the decision problem consisting of three types of nodes:</a:t>
            </a:r>
          </a:p>
        </p:txBody>
      </p:sp>
    </p:spTree>
    <p:extLst>
      <p:ext uri="{BB962C8B-B14F-4D97-AF65-F5344CB8AC3E}">
        <p14:creationId xmlns:p14="http://schemas.microsoft.com/office/powerpoint/2010/main" val="267187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3">
                                            <p:txEl>
                                              <p:pRg st="1" end="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3">
                                            <p:txEl>
                                              <p:pRg st="2" end="2"/>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0" grpId="0"/>
      <p:bldP spid="31" grpId="0"/>
      <p:bldP spid="32" grpId="0"/>
      <p:bldP spid="33" grpId="0"/>
      <p:bldP spid="34" grpId="0"/>
      <p:bldP spid="35" grpId="0"/>
      <p:bldP spid="36" grpId="0"/>
      <p:bldP spid="37" grpId="0"/>
      <p:bldP spid="38" grpId="0" animBg="1"/>
      <p:bldP spid="3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Example 1: Decision Tree</a:t>
            </a:r>
          </a:p>
        </p:txBody>
      </p:sp>
      <p:sp>
        <p:nvSpPr>
          <p:cNvPr id="40" name="Rectangle 6">
            <a:extLst>
              <a:ext uri="{FF2B5EF4-FFF2-40B4-BE49-F238E27FC236}">
                <a16:creationId xmlns:a16="http://schemas.microsoft.com/office/drawing/2014/main" id="{BCB9A9F6-E756-C741-AF27-D8A5C2E40BB7}"/>
              </a:ext>
            </a:extLst>
          </p:cNvPr>
          <p:cNvSpPr>
            <a:spLocks noChangeArrowheads="1"/>
          </p:cNvSpPr>
          <p:nvPr/>
        </p:nvSpPr>
        <p:spPr bwMode="auto">
          <a:xfrm>
            <a:off x="1751218" y="3852135"/>
            <a:ext cx="152400" cy="152400"/>
          </a:xfrm>
          <a:prstGeom prst="rect">
            <a:avLst/>
          </a:prstGeom>
          <a:solidFill>
            <a:schemeClr val="accent2">
              <a:lumMod val="60000"/>
              <a:lumOff val="40000"/>
            </a:schemeClr>
          </a:solidFill>
          <a:ln w="9525">
            <a:solidFill>
              <a:schemeClr val="tx1"/>
            </a:solidFill>
            <a:miter lim="800000"/>
            <a:headEnd/>
            <a:tailEnd/>
          </a:ln>
          <a:effectLst/>
        </p:spPr>
        <p:txBody>
          <a:bodyPr wrap="none" anchor="ctr"/>
          <a:lstStyle/>
          <a:p>
            <a:endParaRPr lang="en-US" sz="3600">
              <a:latin typeface="Calibri" panose="020F0502020204030204" pitchFamily="34" charset="0"/>
              <a:cs typeface="Calibri" panose="020F0502020204030204" pitchFamily="34" charset="0"/>
            </a:endParaRPr>
          </a:p>
        </p:txBody>
      </p:sp>
      <p:sp>
        <p:nvSpPr>
          <p:cNvPr id="41" name="TextBox 40">
            <a:extLst>
              <a:ext uri="{FF2B5EF4-FFF2-40B4-BE49-F238E27FC236}">
                <a16:creationId xmlns:a16="http://schemas.microsoft.com/office/drawing/2014/main" id="{9F0B2590-5A4C-2E41-9527-5BA0994B13FA}"/>
              </a:ext>
            </a:extLst>
          </p:cNvPr>
          <p:cNvSpPr txBox="1"/>
          <p:nvPr/>
        </p:nvSpPr>
        <p:spPr>
          <a:xfrm>
            <a:off x="76200" y="3759058"/>
            <a:ext cx="1688604" cy="584775"/>
          </a:xfrm>
          <a:prstGeom prst="rect">
            <a:avLst/>
          </a:prstGeom>
          <a:noFill/>
        </p:spPr>
        <p:txBody>
          <a:bodyPr wrap="none" rtlCol="0">
            <a:spAutoFit/>
          </a:bodyPr>
          <a:lstStyle/>
          <a:p>
            <a:r>
              <a:rPr lang="en-US" sz="1600" b="1" dirty="0">
                <a:latin typeface="Calibri" panose="020F0502020204030204" pitchFamily="34" charset="0"/>
                <a:cs typeface="Calibri" panose="020F0502020204030204" pitchFamily="34" charset="0"/>
              </a:rPr>
              <a:t>Decision Node:</a:t>
            </a:r>
          </a:p>
          <a:p>
            <a:r>
              <a:rPr lang="en-US" sz="1600" dirty="0">
                <a:latin typeface="Calibri" panose="020F0502020204030204" pitchFamily="34" charset="0"/>
                <a:cs typeface="Calibri" panose="020F0502020204030204" pitchFamily="34" charset="0"/>
              </a:rPr>
              <a:t>Take an umbrella?</a:t>
            </a:r>
            <a:endParaRPr lang="en-US" dirty="0">
              <a:latin typeface="Calibri" panose="020F0502020204030204" pitchFamily="34" charset="0"/>
              <a:cs typeface="Calibri" panose="020F0502020204030204" pitchFamily="34" charset="0"/>
            </a:endParaRPr>
          </a:p>
        </p:txBody>
      </p:sp>
      <p:sp>
        <p:nvSpPr>
          <p:cNvPr id="42" name="TextBox 41">
            <a:extLst>
              <a:ext uri="{FF2B5EF4-FFF2-40B4-BE49-F238E27FC236}">
                <a16:creationId xmlns:a16="http://schemas.microsoft.com/office/drawing/2014/main" id="{4912267B-3033-8942-9D74-0F7B023032F7}"/>
              </a:ext>
            </a:extLst>
          </p:cNvPr>
          <p:cNvSpPr txBox="1"/>
          <p:nvPr/>
        </p:nvSpPr>
        <p:spPr>
          <a:xfrm>
            <a:off x="4467697" y="2839354"/>
            <a:ext cx="1263487" cy="584775"/>
          </a:xfrm>
          <a:prstGeom prst="rect">
            <a:avLst/>
          </a:prstGeom>
          <a:noFill/>
        </p:spPr>
        <p:txBody>
          <a:bodyPr wrap="none" rtlCol="0">
            <a:spAutoFit/>
          </a:bodyPr>
          <a:lstStyle/>
          <a:p>
            <a:r>
              <a:rPr lang="en-US" sz="1600" b="1" dirty="0">
                <a:latin typeface="Calibri" panose="020F0502020204030204" pitchFamily="34" charset="0"/>
                <a:cs typeface="Calibri" panose="020F0502020204030204" pitchFamily="34" charset="0"/>
              </a:rPr>
              <a:t>State Nodes:</a:t>
            </a:r>
          </a:p>
          <a:p>
            <a:r>
              <a:rPr lang="en-US" sz="1600" dirty="0">
                <a:latin typeface="Calibri" panose="020F0502020204030204" pitchFamily="34" charset="0"/>
                <a:cs typeface="Calibri" panose="020F0502020204030204" pitchFamily="34" charset="0"/>
              </a:rPr>
              <a:t>weather</a:t>
            </a:r>
            <a:endParaRPr lang="en-US" dirty="0">
              <a:latin typeface="Calibri" panose="020F0502020204030204" pitchFamily="34" charset="0"/>
              <a:cs typeface="Calibri" panose="020F0502020204030204" pitchFamily="34" charset="0"/>
            </a:endParaRPr>
          </a:p>
        </p:txBody>
      </p:sp>
      <p:sp>
        <p:nvSpPr>
          <p:cNvPr id="43" name="TextBox 42">
            <a:extLst>
              <a:ext uri="{FF2B5EF4-FFF2-40B4-BE49-F238E27FC236}">
                <a16:creationId xmlns:a16="http://schemas.microsoft.com/office/drawing/2014/main" id="{9C5EFAEF-E1C7-0A4B-A078-FBEB3E426414}"/>
              </a:ext>
            </a:extLst>
          </p:cNvPr>
          <p:cNvSpPr txBox="1"/>
          <p:nvPr/>
        </p:nvSpPr>
        <p:spPr>
          <a:xfrm>
            <a:off x="7223144" y="1867830"/>
            <a:ext cx="1311256" cy="338554"/>
          </a:xfrm>
          <a:prstGeom prst="rect">
            <a:avLst/>
          </a:prstGeom>
          <a:noFill/>
        </p:spPr>
        <p:txBody>
          <a:bodyPr wrap="none" rtlCol="0">
            <a:spAutoFit/>
          </a:bodyPr>
          <a:lstStyle/>
          <a:p>
            <a:r>
              <a:rPr lang="en-US" sz="1600" b="1" dirty="0">
                <a:latin typeface="Calibri" panose="020F0502020204030204" pitchFamily="34" charset="0"/>
                <a:cs typeface="Calibri" panose="020F0502020204030204" pitchFamily="34" charset="0"/>
              </a:rPr>
              <a:t>Payoff Nodes</a:t>
            </a:r>
          </a:p>
        </p:txBody>
      </p:sp>
      <p:sp>
        <p:nvSpPr>
          <p:cNvPr id="44" name="TextBox 43">
            <a:extLst>
              <a:ext uri="{FF2B5EF4-FFF2-40B4-BE49-F238E27FC236}">
                <a16:creationId xmlns:a16="http://schemas.microsoft.com/office/drawing/2014/main" id="{3F116D5A-AFFC-2D4E-92F4-51E74D2DC419}"/>
              </a:ext>
            </a:extLst>
          </p:cNvPr>
          <p:cNvSpPr txBox="1"/>
          <p:nvPr/>
        </p:nvSpPr>
        <p:spPr>
          <a:xfrm>
            <a:off x="4528450" y="2412008"/>
            <a:ext cx="487249" cy="338554"/>
          </a:xfrm>
          <a:prstGeom prst="rect">
            <a:avLst/>
          </a:prstGeom>
          <a:noFill/>
        </p:spPr>
        <p:txBody>
          <a:bodyPr wrap="none" rtlCol="0">
            <a:spAutoFit/>
          </a:bodyPr>
          <a:lstStyle/>
          <a:p>
            <a:r>
              <a:rPr lang="en-US" sz="1600" b="1" dirty="0">
                <a:solidFill>
                  <a:srgbClr val="C00000"/>
                </a:solidFill>
                <a:latin typeface="Calibri" panose="020F0502020204030204" pitchFamily="34" charset="0"/>
                <a:cs typeface="Calibri" panose="020F0502020204030204" pitchFamily="34" charset="0"/>
              </a:rPr>
              <a:t>YES</a:t>
            </a:r>
            <a:endParaRPr lang="en-US" b="1" dirty="0">
              <a:solidFill>
                <a:srgbClr val="C00000"/>
              </a:solidFill>
              <a:latin typeface="Calibri" panose="020F0502020204030204" pitchFamily="34" charset="0"/>
              <a:cs typeface="Calibri" panose="020F0502020204030204" pitchFamily="34" charset="0"/>
            </a:endParaRPr>
          </a:p>
        </p:txBody>
      </p:sp>
      <p:sp>
        <p:nvSpPr>
          <p:cNvPr id="46" name="TextBox 45">
            <a:extLst>
              <a:ext uri="{FF2B5EF4-FFF2-40B4-BE49-F238E27FC236}">
                <a16:creationId xmlns:a16="http://schemas.microsoft.com/office/drawing/2014/main" id="{B43B7B9C-4CEB-F242-9157-F90965927330}"/>
              </a:ext>
            </a:extLst>
          </p:cNvPr>
          <p:cNvSpPr txBox="1"/>
          <p:nvPr/>
        </p:nvSpPr>
        <p:spPr>
          <a:xfrm>
            <a:off x="4406351" y="4589315"/>
            <a:ext cx="458780" cy="338554"/>
          </a:xfrm>
          <a:prstGeom prst="rect">
            <a:avLst/>
          </a:prstGeom>
          <a:noFill/>
        </p:spPr>
        <p:txBody>
          <a:bodyPr wrap="none" rtlCol="0">
            <a:spAutoFit/>
          </a:bodyPr>
          <a:lstStyle/>
          <a:p>
            <a:r>
              <a:rPr lang="en-US" sz="1600" b="1" dirty="0">
                <a:solidFill>
                  <a:srgbClr val="C00000"/>
                </a:solidFill>
                <a:latin typeface="Calibri" panose="020F0502020204030204" pitchFamily="34" charset="0"/>
                <a:cs typeface="Calibri" panose="020F0502020204030204" pitchFamily="34" charset="0"/>
              </a:rPr>
              <a:t>NO</a:t>
            </a:r>
          </a:p>
        </p:txBody>
      </p:sp>
      <p:sp>
        <p:nvSpPr>
          <p:cNvPr id="47" name="Oval 16">
            <a:extLst>
              <a:ext uri="{FF2B5EF4-FFF2-40B4-BE49-F238E27FC236}">
                <a16:creationId xmlns:a16="http://schemas.microsoft.com/office/drawing/2014/main" id="{D03C10DB-DB9B-DA47-87FF-41910F4DC49B}"/>
              </a:ext>
            </a:extLst>
          </p:cNvPr>
          <p:cNvSpPr>
            <a:spLocks noChangeArrowheads="1"/>
          </p:cNvSpPr>
          <p:nvPr/>
        </p:nvSpPr>
        <p:spPr bwMode="auto">
          <a:xfrm>
            <a:off x="5293390" y="2685579"/>
            <a:ext cx="152400" cy="152400"/>
          </a:xfrm>
          <a:prstGeom prst="ellipse">
            <a:avLst/>
          </a:prstGeom>
          <a:solidFill>
            <a:schemeClr val="accent5">
              <a:lumMod val="60000"/>
              <a:lumOff val="40000"/>
            </a:schemeClr>
          </a:solidFill>
          <a:ln w="9525">
            <a:solidFill>
              <a:schemeClr val="tx1"/>
            </a:solidFill>
            <a:round/>
            <a:headEnd/>
            <a:tailEnd/>
          </a:ln>
          <a:effectLst/>
        </p:spPr>
        <p:txBody>
          <a:bodyPr wrap="none" anchor="ctr"/>
          <a:lstStyle/>
          <a:p>
            <a:endParaRPr lang="en-US" sz="3600">
              <a:latin typeface="Calibri" panose="020F0502020204030204" pitchFamily="34" charset="0"/>
              <a:cs typeface="Calibri" panose="020F0502020204030204" pitchFamily="34" charset="0"/>
            </a:endParaRPr>
          </a:p>
        </p:txBody>
      </p:sp>
      <p:grpSp>
        <p:nvGrpSpPr>
          <p:cNvPr id="48" name="Group 47">
            <a:extLst>
              <a:ext uri="{FF2B5EF4-FFF2-40B4-BE49-F238E27FC236}">
                <a16:creationId xmlns:a16="http://schemas.microsoft.com/office/drawing/2014/main" id="{8F22C4C0-792F-C74E-BEC6-A0B64FFEDBC9}"/>
              </a:ext>
            </a:extLst>
          </p:cNvPr>
          <p:cNvGrpSpPr/>
          <p:nvPr/>
        </p:nvGrpSpPr>
        <p:grpSpPr>
          <a:xfrm>
            <a:off x="5445790" y="2087817"/>
            <a:ext cx="2051671" cy="1158791"/>
            <a:chOff x="5438317" y="1408097"/>
            <a:chExt cx="2051671" cy="1158791"/>
          </a:xfrm>
        </p:grpSpPr>
        <p:sp>
          <p:nvSpPr>
            <p:cNvPr id="49" name="Line 13">
              <a:extLst>
                <a:ext uri="{FF2B5EF4-FFF2-40B4-BE49-F238E27FC236}">
                  <a16:creationId xmlns:a16="http://schemas.microsoft.com/office/drawing/2014/main" id="{CA3BEDF6-83B9-6D41-BD44-D9C5A9FA45EE}"/>
                </a:ext>
              </a:extLst>
            </p:cNvPr>
            <p:cNvSpPr>
              <a:spLocks noChangeShapeType="1"/>
            </p:cNvSpPr>
            <p:nvPr/>
          </p:nvSpPr>
          <p:spPr bwMode="auto">
            <a:xfrm flipV="1">
              <a:off x="5438317" y="1738243"/>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51" name="Line 15">
              <a:extLst>
                <a:ext uri="{FF2B5EF4-FFF2-40B4-BE49-F238E27FC236}">
                  <a16:creationId xmlns:a16="http://schemas.microsoft.com/office/drawing/2014/main" id="{EB484776-95B0-194A-86E6-2861371A7075}"/>
                </a:ext>
              </a:extLst>
            </p:cNvPr>
            <p:cNvSpPr>
              <a:spLocks noChangeShapeType="1"/>
            </p:cNvSpPr>
            <p:nvPr/>
          </p:nvSpPr>
          <p:spPr bwMode="auto">
            <a:xfrm>
              <a:off x="5438317" y="2082059"/>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53" name="Isosceles Triangle 47">
              <a:extLst>
                <a:ext uri="{FF2B5EF4-FFF2-40B4-BE49-F238E27FC236}">
                  <a16:creationId xmlns:a16="http://schemas.microsoft.com/office/drawing/2014/main" id="{08FD6681-F61E-DA41-8B64-D70D526BD69C}"/>
                </a:ext>
              </a:extLst>
            </p:cNvPr>
            <p:cNvSpPr/>
            <p:nvPr/>
          </p:nvSpPr>
          <p:spPr bwMode="auto">
            <a:xfrm rot="16200000">
              <a:off x="7213949" y="1601084"/>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54" name="Isosceles Triangle 48">
              <a:extLst>
                <a:ext uri="{FF2B5EF4-FFF2-40B4-BE49-F238E27FC236}">
                  <a16:creationId xmlns:a16="http://schemas.microsoft.com/office/drawing/2014/main" id="{E1777F7A-E6B9-0144-8DAD-35769F7C03AC}"/>
                </a:ext>
              </a:extLst>
            </p:cNvPr>
            <p:cNvSpPr/>
            <p:nvPr/>
          </p:nvSpPr>
          <p:spPr bwMode="auto">
            <a:xfrm rot="16200000">
              <a:off x="7215671" y="2292571"/>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55" name="Line 14">
              <a:extLst>
                <a:ext uri="{FF2B5EF4-FFF2-40B4-BE49-F238E27FC236}">
                  <a16:creationId xmlns:a16="http://schemas.microsoft.com/office/drawing/2014/main" id="{C6199551-8E98-E641-B56F-6FE3E2B7DED7}"/>
                </a:ext>
              </a:extLst>
            </p:cNvPr>
            <p:cNvSpPr>
              <a:spLocks noChangeShapeType="1"/>
            </p:cNvSpPr>
            <p:nvPr/>
          </p:nvSpPr>
          <p:spPr bwMode="auto">
            <a:xfrm>
              <a:off x="6233731" y="1737947"/>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56" name="TextBox 55">
              <a:extLst>
                <a:ext uri="{FF2B5EF4-FFF2-40B4-BE49-F238E27FC236}">
                  <a16:creationId xmlns:a16="http://schemas.microsoft.com/office/drawing/2014/main" id="{748471BF-ED35-C644-9195-6F2DE3F956A3}"/>
                </a:ext>
              </a:extLst>
            </p:cNvPr>
            <p:cNvSpPr txBox="1"/>
            <p:nvPr/>
          </p:nvSpPr>
          <p:spPr>
            <a:xfrm>
              <a:off x="6205299" y="1408097"/>
              <a:ext cx="979755"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Rain (0.5)</a:t>
              </a:r>
              <a:endParaRPr lang="en-US" dirty="0">
                <a:solidFill>
                  <a:schemeClr val="tx1"/>
                </a:solidFill>
                <a:latin typeface="Calibri" panose="020F0502020204030204" pitchFamily="34" charset="0"/>
                <a:cs typeface="Calibri" panose="020F0502020204030204" pitchFamily="34" charset="0"/>
              </a:endParaRPr>
            </a:p>
          </p:txBody>
        </p:sp>
        <p:sp>
          <p:nvSpPr>
            <p:cNvPr id="57" name="Line 14">
              <a:extLst>
                <a:ext uri="{FF2B5EF4-FFF2-40B4-BE49-F238E27FC236}">
                  <a16:creationId xmlns:a16="http://schemas.microsoft.com/office/drawing/2014/main" id="{EC8E00D0-3837-4545-91EF-C89CECB355D6}"/>
                </a:ext>
              </a:extLst>
            </p:cNvPr>
            <p:cNvSpPr>
              <a:spLocks noChangeShapeType="1"/>
            </p:cNvSpPr>
            <p:nvPr/>
          </p:nvSpPr>
          <p:spPr bwMode="auto">
            <a:xfrm>
              <a:off x="6240555" y="2425877"/>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59" name="TextBox 58">
              <a:extLst>
                <a:ext uri="{FF2B5EF4-FFF2-40B4-BE49-F238E27FC236}">
                  <a16:creationId xmlns:a16="http://schemas.microsoft.com/office/drawing/2014/main" id="{93BCCB8E-CE1E-FF4D-9E15-F5B7555AA190}"/>
                </a:ext>
              </a:extLst>
            </p:cNvPr>
            <p:cNvSpPr txBox="1"/>
            <p:nvPr/>
          </p:nvSpPr>
          <p:spPr>
            <a:xfrm>
              <a:off x="6266875" y="2104945"/>
              <a:ext cx="925253"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Sun (0.5)</a:t>
              </a:r>
              <a:endParaRPr lang="en-US" dirty="0">
                <a:solidFill>
                  <a:schemeClr val="tx1"/>
                </a:solidFill>
                <a:latin typeface="Calibri" panose="020F0502020204030204" pitchFamily="34" charset="0"/>
                <a:cs typeface="Calibri" panose="020F0502020204030204" pitchFamily="34" charset="0"/>
              </a:endParaRPr>
            </a:p>
          </p:txBody>
        </p:sp>
      </p:grpSp>
      <p:grpSp>
        <p:nvGrpSpPr>
          <p:cNvPr id="60" name="Group 59">
            <a:extLst>
              <a:ext uri="{FF2B5EF4-FFF2-40B4-BE49-F238E27FC236}">
                <a16:creationId xmlns:a16="http://schemas.microsoft.com/office/drawing/2014/main" id="{0D73230A-2FA6-4346-ABFE-1C4F9A91F546}"/>
              </a:ext>
            </a:extLst>
          </p:cNvPr>
          <p:cNvGrpSpPr/>
          <p:nvPr/>
        </p:nvGrpSpPr>
        <p:grpSpPr>
          <a:xfrm>
            <a:off x="1903617" y="2763986"/>
            <a:ext cx="3421970" cy="2260667"/>
            <a:chOff x="1896145" y="2084266"/>
            <a:chExt cx="3421970" cy="2260667"/>
          </a:xfrm>
        </p:grpSpPr>
        <p:sp>
          <p:nvSpPr>
            <p:cNvPr id="61" name="Line 7">
              <a:extLst>
                <a:ext uri="{FF2B5EF4-FFF2-40B4-BE49-F238E27FC236}">
                  <a16:creationId xmlns:a16="http://schemas.microsoft.com/office/drawing/2014/main" id="{06F18717-E4D7-7B42-ACEF-6598B806FF42}"/>
                </a:ext>
              </a:extLst>
            </p:cNvPr>
            <p:cNvSpPr>
              <a:spLocks noChangeShapeType="1"/>
            </p:cNvSpPr>
            <p:nvPr/>
          </p:nvSpPr>
          <p:spPr bwMode="auto">
            <a:xfrm flipV="1">
              <a:off x="1896145" y="2084266"/>
              <a:ext cx="2547078" cy="1164349"/>
            </a:xfrm>
            <a:prstGeom prst="line">
              <a:avLst/>
            </a:prstGeom>
            <a:solidFill>
              <a:schemeClr val="accent2">
                <a:lumMod val="75000"/>
              </a:schemeClr>
            </a:solid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63" name="Line 9">
              <a:extLst>
                <a:ext uri="{FF2B5EF4-FFF2-40B4-BE49-F238E27FC236}">
                  <a16:creationId xmlns:a16="http://schemas.microsoft.com/office/drawing/2014/main" id="{F4CE954D-E18B-5041-85CE-FA68A8B5B68A}"/>
                </a:ext>
              </a:extLst>
            </p:cNvPr>
            <p:cNvSpPr>
              <a:spLocks noChangeShapeType="1"/>
            </p:cNvSpPr>
            <p:nvPr/>
          </p:nvSpPr>
          <p:spPr bwMode="auto">
            <a:xfrm>
              <a:off x="1896146" y="3248615"/>
              <a:ext cx="2585894" cy="1096318"/>
            </a:xfrm>
            <a:prstGeom prst="line">
              <a:avLst/>
            </a:prstGeom>
            <a:solidFill>
              <a:schemeClr val="accent2">
                <a:lumMod val="75000"/>
              </a:schemeClr>
            </a:solid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64" name="Line 8">
              <a:extLst>
                <a:ext uri="{FF2B5EF4-FFF2-40B4-BE49-F238E27FC236}">
                  <a16:creationId xmlns:a16="http://schemas.microsoft.com/office/drawing/2014/main" id="{1FE70535-6F3D-0F4B-A34E-122E7E5A13A4}"/>
                </a:ext>
              </a:extLst>
            </p:cNvPr>
            <p:cNvSpPr>
              <a:spLocks noChangeShapeType="1"/>
            </p:cNvSpPr>
            <p:nvPr/>
          </p:nvSpPr>
          <p:spPr bwMode="auto">
            <a:xfrm>
              <a:off x="4475427" y="4344933"/>
              <a:ext cx="842688" cy="0"/>
            </a:xfrm>
            <a:prstGeom prst="line">
              <a:avLst/>
            </a:prstGeom>
            <a:solidFill>
              <a:schemeClr val="accent2">
                <a:lumMod val="75000"/>
              </a:schemeClr>
            </a:solid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65" name="Line 8">
              <a:extLst>
                <a:ext uri="{FF2B5EF4-FFF2-40B4-BE49-F238E27FC236}">
                  <a16:creationId xmlns:a16="http://schemas.microsoft.com/office/drawing/2014/main" id="{41762C3D-5294-0D4F-8AF4-48934A138FCF}"/>
                </a:ext>
              </a:extLst>
            </p:cNvPr>
            <p:cNvSpPr>
              <a:spLocks noChangeShapeType="1"/>
            </p:cNvSpPr>
            <p:nvPr/>
          </p:nvSpPr>
          <p:spPr bwMode="auto">
            <a:xfrm>
              <a:off x="4443223" y="2084267"/>
              <a:ext cx="842688" cy="0"/>
            </a:xfrm>
            <a:prstGeom prst="line">
              <a:avLst/>
            </a:prstGeom>
            <a:solidFill>
              <a:schemeClr val="accent2">
                <a:lumMod val="75000"/>
              </a:schemeClr>
            </a:solid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grpSp>
      <p:grpSp>
        <p:nvGrpSpPr>
          <p:cNvPr id="79" name="Group 78">
            <a:extLst>
              <a:ext uri="{FF2B5EF4-FFF2-40B4-BE49-F238E27FC236}">
                <a16:creationId xmlns:a16="http://schemas.microsoft.com/office/drawing/2014/main" id="{4CEA1E8A-3802-4C45-BF87-38472237F0A5}"/>
              </a:ext>
            </a:extLst>
          </p:cNvPr>
          <p:cNvGrpSpPr/>
          <p:nvPr/>
        </p:nvGrpSpPr>
        <p:grpSpPr>
          <a:xfrm>
            <a:off x="5305702" y="4350196"/>
            <a:ext cx="2204070" cy="1158791"/>
            <a:chOff x="4084035" y="1022613"/>
            <a:chExt cx="2204070" cy="1158791"/>
          </a:xfrm>
        </p:grpSpPr>
        <p:sp>
          <p:nvSpPr>
            <p:cNvPr id="80" name="Line 13">
              <a:extLst>
                <a:ext uri="{FF2B5EF4-FFF2-40B4-BE49-F238E27FC236}">
                  <a16:creationId xmlns:a16="http://schemas.microsoft.com/office/drawing/2014/main" id="{66EC058C-0275-284C-BA16-29C8067BF3F3}"/>
                </a:ext>
              </a:extLst>
            </p:cNvPr>
            <p:cNvSpPr>
              <a:spLocks noChangeShapeType="1"/>
            </p:cNvSpPr>
            <p:nvPr/>
          </p:nvSpPr>
          <p:spPr bwMode="auto">
            <a:xfrm flipV="1">
              <a:off x="4236434" y="1352759"/>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82" name="Line 15">
              <a:extLst>
                <a:ext uri="{FF2B5EF4-FFF2-40B4-BE49-F238E27FC236}">
                  <a16:creationId xmlns:a16="http://schemas.microsoft.com/office/drawing/2014/main" id="{6E97B9BC-FEDF-9D4B-BD6D-9AE2DA8BEFE3}"/>
                </a:ext>
              </a:extLst>
            </p:cNvPr>
            <p:cNvSpPr>
              <a:spLocks noChangeShapeType="1"/>
            </p:cNvSpPr>
            <p:nvPr/>
          </p:nvSpPr>
          <p:spPr bwMode="auto">
            <a:xfrm>
              <a:off x="4236434" y="1696575"/>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83" name="Oval 16">
              <a:extLst>
                <a:ext uri="{FF2B5EF4-FFF2-40B4-BE49-F238E27FC236}">
                  <a16:creationId xmlns:a16="http://schemas.microsoft.com/office/drawing/2014/main" id="{ACF6F02F-DF1B-4347-AE18-9F6DAAF85470}"/>
                </a:ext>
              </a:extLst>
            </p:cNvPr>
            <p:cNvSpPr>
              <a:spLocks noChangeArrowheads="1"/>
            </p:cNvSpPr>
            <p:nvPr/>
          </p:nvSpPr>
          <p:spPr bwMode="auto">
            <a:xfrm>
              <a:off x="4084035" y="1620376"/>
              <a:ext cx="152400" cy="152400"/>
            </a:xfrm>
            <a:prstGeom prst="ellipse">
              <a:avLst/>
            </a:prstGeom>
            <a:solidFill>
              <a:schemeClr val="accent5">
                <a:lumMod val="60000"/>
                <a:lumOff val="40000"/>
              </a:schemeClr>
            </a:solidFill>
            <a:ln w="9525">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85" name="Isosceles Triangle 102">
              <a:extLst>
                <a:ext uri="{FF2B5EF4-FFF2-40B4-BE49-F238E27FC236}">
                  <a16:creationId xmlns:a16="http://schemas.microsoft.com/office/drawing/2014/main" id="{050F1518-A400-3543-9DA5-A60C7F9C2CE2}"/>
                </a:ext>
              </a:extLst>
            </p:cNvPr>
            <p:cNvSpPr/>
            <p:nvPr/>
          </p:nvSpPr>
          <p:spPr bwMode="auto">
            <a:xfrm rot="16200000">
              <a:off x="6012066" y="1215600"/>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86" name="Isosceles Triangle 103">
              <a:extLst>
                <a:ext uri="{FF2B5EF4-FFF2-40B4-BE49-F238E27FC236}">
                  <a16:creationId xmlns:a16="http://schemas.microsoft.com/office/drawing/2014/main" id="{6BA3726A-8316-B14F-AA8D-6E7BF8D47CBC}"/>
                </a:ext>
              </a:extLst>
            </p:cNvPr>
            <p:cNvSpPr/>
            <p:nvPr/>
          </p:nvSpPr>
          <p:spPr bwMode="auto">
            <a:xfrm rot="16200000">
              <a:off x="6013788" y="1907087"/>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87" name="Line 14">
              <a:extLst>
                <a:ext uri="{FF2B5EF4-FFF2-40B4-BE49-F238E27FC236}">
                  <a16:creationId xmlns:a16="http://schemas.microsoft.com/office/drawing/2014/main" id="{6B1F44BC-4BFB-BA41-8D82-842B02913477}"/>
                </a:ext>
              </a:extLst>
            </p:cNvPr>
            <p:cNvSpPr>
              <a:spLocks noChangeShapeType="1"/>
            </p:cNvSpPr>
            <p:nvPr/>
          </p:nvSpPr>
          <p:spPr bwMode="auto">
            <a:xfrm>
              <a:off x="5031848" y="1352463"/>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88" name="TextBox 87">
              <a:extLst>
                <a:ext uri="{FF2B5EF4-FFF2-40B4-BE49-F238E27FC236}">
                  <a16:creationId xmlns:a16="http://schemas.microsoft.com/office/drawing/2014/main" id="{1A85F5FB-1F49-974B-A219-6676514A5FCC}"/>
                </a:ext>
              </a:extLst>
            </p:cNvPr>
            <p:cNvSpPr txBox="1"/>
            <p:nvPr/>
          </p:nvSpPr>
          <p:spPr>
            <a:xfrm>
              <a:off x="5003416" y="1022613"/>
              <a:ext cx="979755"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Rain (0.5)</a:t>
              </a:r>
              <a:endParaRPr lang="en-US" dirty="0">
                <a:solidFill>
                  <a:schemeClr val="tx1"/>
                </a:solidFill>
                <a:latin typeface="Calibri" panose="020F0502020204030204" pitchFamily="34" charset="0"/>
                <a:cs typeface="Calibri" panose="020F0502020204030204" pitchFamily="34" charset="0"/>
              </a:endParaRPr>
            </a:p>
          </p:txBody>
        </p:sp>
        <p:sp>
          <p:nvSpPr>
            <p:cNvPr id="89" name="Line 14">
              <a:extLst>
                <a:ext uri="{FF2B5EF4-FFF2-40B4-BE49-F238E27FC236}">
                  <a16:creationId xmlns:a16="http://schemas.microsoft.com/office/drawing/2014/main" id="{000DB3DF-4942-9043-8E1D-1DA5575F2E56}"/>
                </a:ext>
              </a:extLst>
            </p:cNvPr>
            <p:cNvSpPr>
              <a:spLocks noChangeShapeType="1"/>
            </p:cNvSpPr>
            <p:nvPr/>
          </p:nvSpPr>
          <p:spPr bwMode="auto">
            <a:xfrm>
              <a:off x="5038672" y="2040393"/>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91" name="TextBox 90">
              <a:extLst>
                <a:ext uri="{FF2B5EF4-FFF2-40B4-BE49-F238E27FC236}">
                  <a16:creationId xmlns:a16="http://schemas.microsoft.com/office/drawing/2014/main" id="{ACFF31C6-50A1-E841-8829-DF560006FE52}"/>
                </a:ext>
              </a:extLst>
            </p:cNvPr>
            <p:cNvSpPr txBox="1"/>
            <p:nvPr/>
          </p:nvSpPr>
          <p:spPr>
            <a:xfrm>
              <a:off x="5064992" y="1719461"/>
              <a:ext cx="925253"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Sun (0.5)</a:t>
              </a:r>
              <a:endParaRPr lang="en-US" dirty="0">
                <a:solidFill>
                  <a:schemeClr val="tx1"/>
                </a:solidFill>
                <a:latin typeface="Calibri" panose="020F0502020204030204" pitchFamily="34" charset="0"/>
                <a:cs typeface="Calibri" panose="020F0502020204030204" pitchFamily="34" charset="0"/>
              </a:endParaRPr>
            </a:p>
          </p:txBody>
        </p:sp>
      </p:grpSp>
      <p:sp>
        <p:nvSpPr>
          <p:cNvPr id="92" name="TextBox 91">
            <a:extLst>
              <a:ext uri="{FF2B5EF4-FFF2-40B4-BE49-F238E27FC236}">
                <a16:creationId xmlns:a16="http://schemas.microsoft.com/office/drawing/2014/main" id="{2A3BD88B-A6F1-6D4E-BD08-D67B21F27A2A}"/>
              </a:ext>
            </a:extLst>
          </p:cNvPr>
          <p:cNvSpPr txBox="1"/>
          <p:nvPr/>
        </p:nvSpPr>
        <p:spPr>
          <a:xfrm>
            <a:off x="7524520" y="2241578"/>
            <a:ext cx="455574"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-10</a:t>
            </a:r>
            <a:endParaRPr lang="en-US" dirty="0">
              <a:latin typeface="Calibri" panose="020F0502020204030204" pitchFamily="34" charset="0"/>
              <a:cs typeface="Calibri" panose="020F0502020204030204" pitchFamily="34" charset="0"/>
            </a:endParaRPr>
          </a:p>
        </p:txBody>
      </p:sp>
      <p:sp>
        <p:nvSpPr>
          <p:cNvPr id="94" name="TextBox 93">
            <a:extLst>
              <a:ext uri="{FF2B5EF4-FFF2-40B4-BE49-F238E27FC236}">
                <a16:creationId xmlns:a16="http://schemas.microsoft.com/office/drawing/2014/main" id="{E74633EA-A8F1-0B48-9649-C0D855826A82}"/>
              </a:ext>
            </a:extLst>
          </p:cNvPr>
          <p:cNvSpPr txBox="1"/>
          <p:nvPr/>
        </p:nvSpPr>
        <p:spPr>
          <a:xfrm>
            <a:off x="7525421" y="2947840"/>
            <a:ext cx="455574"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-10</a:t>
            </a:r>
            <a:endParaRPr lang="en-US" dirty="0">
              <a:latin typeface="Calibri" panose="020F0502020204030204" pitchFamily="34" charset="0"/>
              <a:cs typeface="Calibri" panose="020F0502020204030204" pitchFamily="34" charset="0"/>
            </a:endParaRPr>
          </a:p>
        </p:txBody>
      </p:sp>
      <p:sp>
        <p:nvSpPr>
          <p:cNvPr id="98" name="TextBox 97">
            <a:extLst>
              <a:ext uri="{FF2B5EF4-FFF2-40B4-BE49-F238E27FC236}">
                <a16:creationId xmlns:a16="http://schemas.microsoft.com/office/drawing/2014/main" id="{BB167AC6-E2DF-3745-B66F-C8A8197B6D6F}"/>
              </a:ext>
            </a:extLst>
          </p:cNvPr>
          <p:cNvSpPr txBox="1"/>
          <p:nvPr/>
        </p:nvSpPr>
        <p:spPr>
          <a:xfrm>
            <a:off x="7534653" y="4516622"/>
            <a:ext cx="455574"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-50</a:t>
            </a:r>
            <a:endParaRPr lang="en-US" dirty="0">
              <a:latin typeface="Calibri" panose="020F0502020204030204" pitchFamily="34" charset="0"/>
              <a:cs typeface="Calibri" panose="020F0502020204030204" pitchFamily="34" charset="0"/>
            </a:endParaRPr>
          </a:p>
        </p:txBody>
      </p:sp>
      <p:sp>
        <p:nvSpPr>
          <p:cNvPr id="100" name="TextBox 99">
            <a:extLst>
              <a:ext uri="{FF2B5EF4-FFF2-40B4-BE49-F238E27FC236}">
                <a16:creationId xmlns:a16="http://schemas.microsoft.com/office/drawing/2014/main" id="{86428188-233D-CF42-9776-A423F44D9CCE}"/>
              </a:ext>
            </a:extLst>
          </p:cNvPr>
          <p:cNvSpPr txBox="1"/>
          <p:nvPr/>
        </p:nvSpPr>
        <p:spPr>
          <a:xfrm>
            <a:off x="7506614" y="5224046"/>
            <a:ext cx="288862"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0</a:t>
            </a:r>
            <a:endParaRPr lang="en-US" dirty="0">
              <a:latin typeface="Calibri" panose="020F0502020204030204" pitchFamily="34" charset="0"/>
              <a:cs typeface="Calibri" panose="020F0502020204030204" pitchFamily="34" charset="0"/>
            </a:endParaRPr>
          </a:p>
        </p:txBody>
      </p:sp>
      <p:sp>
        <p:nvSpPr>
          <p:cNvPr id="101" name="TextBox 100">
            <a:extLst>
              <a:ext uri="{FF2B5EF4-FFF2-40B4-BE49-F238E27FC236}">
                <a16:creationId xmlns:a16="http://schemas.microsoft.com/office/drawing/2014/main" id="{F22F774A-FBE4-A249-8736-7C6228176A90}"/>
              </a:ext>
            </a:extLst>
          </p:cNvPr>
          <p:cNvSpPr txBox="1"/>
          <p:nvPr/>
        </p:nvSpPr>
        <p:spPr>
          <a:xfrm>
            <a:off x="2057977" y="2169152"/>
            <a:ext cx="2558714" cy="307777"/>
          </a:xfrm>
          <a:prstGeom prst="rect">
            <a:avLst/>
          </a:prstGeom>
          <a:noFill/>
        </p:spPr>
        <p:txBody>
          <a:bodyPr wrap="none" rtlCol="0">
            <a:spAutoFit/>
          </a:bodyPr>
          <a:lstStyle/>
          <a:p>
            <a:r>
              <a:rPr lang="en-US" sz="1400" dirty="0">
                <a:solidFill>
                  <a:srgbClr val="C00000"/>
                </a:solidFill>
                <a:latin typeface="Calibri" panose="020F0502020204030204" pitchFamily="34" charset="0"/>
                <a:cs typeface="Calibri" panose="020F0502020204030204" pitchFamily="34" charset="0"/>
              </a:rPr>
              <a:t>E[V] = 0.5*(-10) + 0.5*(-10) = </a:t>
            </a:r>
            <a:r>
              <a:rPr lang="en-US" sz="1400" b="1" dirty="0">
                <a:solidFill>
                  <a:srgbClr val="C00000"/>
                </a:solidFill>
                <a:latin typeface="Calibri" panose="020F0502020204030204" pitchFamily="34" charset="0"/>
                <a:cs typeface="Calibri" panose="020F0502020204030204" pitchFamily="34" charset="0"/>
              </a:rPr>
              <a:t>-10</a:t>
            </a:r>
            <a:endParaRPr lang="en-US" sz="1600" b="1" dirty="0">
              <a:solidFill>
                <a:srgbClr val="C00000"/>
              </a:solidFill>
              <a:latin typeface="Calibri" panose="020F0502020204030204" pitchFamily="34" charset="0"/>
              <a:cs typeface="Calibri" panose="020F0502020204030204" pitchFamily="34" charset="0"/>
            </a:endParaRPr>
          </a:p>
        </p:txBody>
      </p:sp>
      <p:sp>
        <p:nvSpPr>
          <p:cNvPr id="103" name="TextBox 102">
            <a:extLst>
              <a:ext uri="{FF2B5EF4-FFF2-40B4-BE49-F238E27FC236}">
                <a16:creationId xmlns:a16="http://schemas.microsoft.com/office/drawing/2014/main" id="{04F6B4AE-6201-3C4F-A783-40D85DDCF6EC}"/>
              </a:ext>
            </a:extLst>
          </p:cNvPr>
          <p:cNvSpPr txBox="1"/>
          <p:nvPr/>
        </p:nvSpPr>
        <p:spPr>
          <a:xfrm>
            <a:off x="2148568" y="5181600"/>
            <a:ext cx="2194832" cy="307777"/>
          </a:xfrm>
          <a:prstGeom prst="rect">
            <a:avLst/>
          </a:prstGeom>
          <a:noFill/>
        </p:spPr>
        <p:txBody>
          <a:bodyPr wrap="none" rtlCol="0">
            <a:spAutoFit/>
          </a:bodyPr>
          <a:lstStyle/>
          <a:p>
            <a:r>
              <a:rPr lang="en-US" sz="1400" dirty="0">
                <a:solidFill>
                  <a:srgbClr val="C00000"/>
                </a:solidFill>
                <a:latin typeface="Calibri" panose="020F0502020204030204" pitchFamily="34" charset="0"/>
                <a:cs typeface="Calibri" panose="020F0502020204030204" pitchFamily="34" charset="0"/>
              </a:rPr>
              <a:t>E[V] = 0.5*-50 + 0.5*0 = </a:t>
            </a:r>
            <a:r>
              <a:rPr lang="en-US" sz="1400" b="1" dirty="0">
                <a:solidFill>
                  <a:srgbClr val="C00000"/>
                </a:solidFill>
                <a:latin typeface="Calibri" panose="020F0502020204030204" pitchFamily="34" charset="0"/>
                <a:cs typeface="Calibri" panose="020F0502020204030204" pitchFamily="34" charset="0"/>
              </a:rPr>
              <a:t>-25</a:t>
            </a:r>
            <a:endParaRPr lang="en-US" sz="1600" b="1" dirty="0">
              <a:solidFill>
                <a:srgbClr val="C00000"/>
              </a:solidFill>
              <a:latin typeface="Calibri" panose="020F0502020204030204" pitchFamily="34" charset="0"/>
              <a:cs typeface="Calibri" panose="020F0502020204030204" pitchFamily="34" charset="0"/>
            </a:endParaRPr>
          </a:p>
        </p:txBody>
      </p:sp>
      <p:sp>
        <p:nvSpPr>
          <p:cNvPr id="104" name="TextBox 103">
            <a:extLst>
              <a:ext uri="{FF2B5EF4-FFF2-40B4-BE49-F238E27FC236}">
                <a16:creationId xmlns:a16="http://schemas.microsoft.com/office/drawing/2014/main" id="{B1E67653-2FDD-4040-B0B1-7B7E65830443}"/>
              </a:ext>
            </a:extLst>
          </p:cNvPr>
          <p:cNvSpPr txBox="1"/>
          <p:nvPr/>
        </p:nvSpPr>
        <p:spPr>
          <a:xfrm>
            <a:off x="1641285" y="4042112"/>
            <a:ext cx="455574" cy="338554"/>
          </a:xfrm>
          <a:prstGeom prst="rect">
            <a:avLst/>
          </a:prstGeom>
          <a:noFill/>
        </p:spPr>
        <p:txBody>
          <a:bodyPr wrap="none" rtlCol="0">
            <a:spAutoFit/>
          </a:bodyPr>
          <a:lstStyle/>
          <a:p>
            <a:r>
              <a:rPr lang="en-US" sz="1600" b="1" dirty="0">
                <a:solidFill>
                  <a:srgbClr val="00B050"/>
                </a:solidFill>
                <a:latin typeface="Calibri" panose="020F0502020204030204" pitchFamily="34" charset="0"/>
                <a:cs typeface="Calibri" panose="020F0502020204030204" pitchFamily="34" charset="0"/>
              </a:rPr>
              <a:t>-10</a:t>
            </a:r>
            <a:endParaRPr lang="en-US" b="1" dirty="0">
              <a:solidFill>
                <a:srgbClr val="00B050"/>
              </a:solidFill>
              <a:latin typeface="Calibri" panose="020F0502020204030204" pitchFamily="34" charset="0"/>
              <a:cs typeface="Calibri" panose="020F0502020204030204" pitchFamily="34" charset="0"/>
            </a:endParaRPr>
          </a:p>
        </p:txBody>
      </p:sp>
      <p:sp>
        <p:nvSpPr>
          <p:cNvPr id="105" name="TextBox 104">
            <a:extLst>
              <a:ext uri="{FF2B5EF4-FFF2-40B4-BE49-F238E27FC236}">
                <a16:creationId xmlns:a16="http://schemas.microsoft.com/office/drawing/2014/main" id="{DAA5413B-D468-BE4A-BAB0-9CE1AA1070ED}"/>
              </a:ext>
            </a:extLst>
          </p:cNvPr>
          <p:cNvSpPr txBox="1"/>
          <p:nvPr/>
        </p:nvSpPr>
        <p:spPr>
          <a:xfrm>
            <a:off x="2602224" y="3820324"/>
            <a:ext cx="1119153" cy="307777"/>
          </a:xfrm>
          <a:prstGeom prst="rect">
            <a:avLst/>
          </a:prstGeom>
          <a:noFill/>
          <a:ln>
            <a:noFill/>
          </a:ln>
        </p:spPr>
        <p:txBody>
          <a:bodyPr wrap="none" rtlCol="0">
            <a:spAutoFit/>
          </a:bodyPr>
          <a:lstStyle/>
          <a:p>
            <a:r>
              <a:rPr lang="en-US" sz="1400" dirty="0">
                <a:solidFill>
                  <a:srgbClr val="00B050"/>
                </a:solidFill>
                <a:latin typeface="Calibri" panose="020F0502020204030204" pitchFamily="34" charset="0"/>
                <a:cs typeface="Calibri" panose="020F0502020204030204" pitchFamily="34" charset="0"/>
              </a:rPr>
              <a:t>max(-10,-25)</a:t>
            </a:r>
            <a:endParaRPr lang="en-US" sz="1600" dirty="0">
              <a:solidFill>
                <a:srgbClr val="00B050"/>
              </a:solidFill>
              <a:latin typeface="Calibri" panose="020F0502020204030204" pitchFamily="34" charset="0"/>
              <a:cs typeface="Calibri" panose="020F0502020204030204" pitchFamily="34" charset="0"/>
            </a:endParaRPr>
          </a:p>
        </p:txBody>
      </p:sp>
      <p:cxnSp>
        <p:nvCxnSpPr>
          <p:cNvPr id="106" name="Straight Arrow Connector 105">
            <a:extLst>
              <a:ext uri="{FF2B5EF4-FFF2-40B4-BE49-F238E27FC236}">
                <a16:creationId xmlns:a16="http://schemas.microsoft.com/office/drawing/2014/main" id="{D1F64A1F-69A7-C748-A36C-3A4C1FF99C15}"/>
              </a:ext>
            </a:extLst>
          </p:cNvPr>
          <p:cNvCxnSpPr>
            <a:cxnSpLocks/>
          </p:cNvCxnSpPr>
          <p:nvPr/>
        </p:nvCxnSpPr>
        <p:spPr>
          <a:xfrm flipH="1">
            <a:off x="2008245" y="4030952"/>
            <a:ext cx="555636" cy="136899"/>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2853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94"/>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7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98"/>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00"/>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01"/>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03"/>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05"/>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106"/>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1" grpId="0"/>
      <p:bldP spid="42" grpId="0"/>
      <p:bldP spid="43" grpId="0"/>
      <p:bldP spid="44" grpId="0"/>
      <p:bldP spid="46" grpId="0"/>
      <p:bldP spid="47" grpId="0" animBg="1"/>
      <p:bldP spid="92" grpId="0"/>
      <p:bldP spid="94" grpId="0"/>
      <p:bldP spid="98" grpId="0"/>
      <p:bldP spid="100" grpId="0"/>
      <p:bldP spid="101" grpId="0"/>
      <p:bldP spid="103" grpId="0"/>
      <p:bldP spid="104" grpId="0"/>
      <p:bldP spid="10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2400" dirty="0"/>
              <a:t>Example 2: Compound events/</a:t>
            </a:r>
            <a:br>
              <a:rPr lang="en-US" sz="2400" dirty="0"/>
            </a:br>
            <a:r>
              <a:rPr lang="en-US" sz="2400" dirty="0"/>
              <a:t>conditional probabilities</a:t>
            </a:r>
          </a:p>
        </p:txBody>
      </p:sp>
      <p:graphicFrame>
        <p:nvGraphicFramePr>
          <p:cNvPr id="109" name="Table 108">
            <a:extLst>
              <a:ext uri="{FF2B5EF4-FFF2-40B4-BE49-F238E27FC236}">
                <a16:creationId xmlns:a16="http://schemas.microsoft.com/office/drawing/2014/main" id="{1438DE85-86B9-4B4A-9726-1308605D941C}"/>
              </a:ext>
            </a:extLst>
          </p:cNvPr>
          <p:cNvGraphicFramePr>
            <a:graphicFrameLocks noGrp="1"/>
          </p:cNvGraphicFramePr>
          <p:nvPr/>
        </p:nvGraphicFramePr>
        <p:xfrm>
          <a:off x="990600" y="4419600"/>
          <a:ext cx="6873580" cy="1752600"/>
        </p:xfrm>
        <a:graphic>
          <a:graphicData uri="http://schemas.openxmlformats.org/drawingml/2006/table">
            <a:tbl>
              <a:tblPr firstRow="1" bandRow="1">
                <a:tableStyleId>{5C22544A-7EE6-4342-B048-85BDC9FD1C3A}</a:tableStyleId>
              </a:tblPr>
              <a:tblGrid>
                <a:gridCol w="2090769">
                  <a:extLst>
                    <a:ext uri="{9D8B030D-6E8A-4147-A177-3AD203B41FA5}">
                      <a16:colId xmlns:a16="http://schemas.microsoft.com/office/drawing/2014/main" val="1905278553"/>
                    </a:ext>
                  </a:extLst>
                </a:gridCol>
                <a:gridCol w="1715472">
                  <a:extLst>
                    <a:ext uri="{9D8B030D-6E8A-4147-A177-3AD203B41FA5}">
                      <a16:colId xmlns:a16="http://schemas.microsoft.com/office/drawing/2014/main" val="414987286"/>
                    </a:ext>
                  </a:extLst>
                </a:gridCol>
                <a:gridCol w="1715472">
                  <a:extLst>
                    <a:ext uri="{9D8B030D-6E8A-4147-A177-3AD203B41FA5}">
                      <a16:colId xmlns:a16="http://schemas.microsoft.com/office/drawing/2014/main" val="1030566848"/>
                    </a:ext>
                  </a:extLst>
                </a:gridCol>
                <a:gridCol w="1351867">
                  <a:extLst>
                    <a:ext uri="{9D8B030D-6E8A-4147-A177-3AD203B41FA5}">
                      <a16:colId xmlns:a16="http://schemas.microsoft.com/office/drawing/2014/main" val="2373218102"/>
                    </a:ext>
                  </a:extLst>
                </a:gridCol>
              </a:tblGrid>
              <a:tr h="370840">
                <a:tc gridSpan="4">
                  <a:txBody>
                    <a:bodyPr/>
                    <a:lstStyle/>
                    <a:p>
                      <a:pPr algn="ctr"/>
                      <a:r>
                        <a:rPr lang="en-US" dirty="0">
                          <a:solidFill>
                            <a:schemeClr val="tx1"/>
                          </a:solidFill>
                          <a:latin typeface="Calibri" panose="020F0502020204030204" pitchFamily="34" charset="0"/>
                          <a:cs typeface="Calibri" panose="020F0502020204030204" pitchFamily="34" charset="0"/>
                        </a:rPr>
                        <a:t>Payoff Table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endParaRPr lang="en-US" dirty="0">
                        <a:solidFill>
                          <a:schemeClr val="tx1"/>
                        </a:solidFill>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hMerge="1">
                  <a:txBody>
                    <a:bodyPr/>
                    <a:lstStyle/>
                    <a:p>
                      <a:endParaRPr lang="en-US"/>
                    </a:p>
                  </a:txBody>
                  <a:tcPr/>
                </a:tc>
                <a:tc hMerge="1">
                  <a:txBody>
                    <a:bodyPr/>
                    <a:lstStyle/>
                    <a:p>
                      <a:pPr algn="ctr"/>
                      <a:endParaRPr lang="en-US" dirty="0">
                        <a:solidFill>
                          <a:schemeClr val="tx1"/>
                        </a:solidFill>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3811151029"/>
                  </a:ext>
                </a:extLst>
              </a:tr>
              <a:tr h="370840">
                <a:tc>
                  <a:txBody>
                    <a:bodyPr/>
                    <a:lstStyle/>
                    <a:p>
                      <a:r>
                        <a:rPr lang="en-US" dirty="0">
                          <a:solidFill>
                            <a:schemeClr val="tx1"/>
                          </a:solidFill>
                          <a:latin typeface="Calibri" panose="020F0502020204030204" pitchFamily="34" charset="0"/>
                          <a:cs typeface="Calibri" panose="020F0502020204030204" pitchFamily="34" charset="0"/>
                        </a:rPr>
                        <a:t>Decision: </a:t>
                      </a:r>
                      <a:br>
                        <a:rPr lang="en-US" dirty="0">
                          <a:solidFill>
                            <a:schemeClr val="tx1"/>
                          </a:solidFill>
                          <a:latin typeface="Calibri" panose="020F0502020204030204" pitchFamily="34" charset="0"/>
                          <a:cs typeface="Calibri" panose="020F0502020204030204" pitchFamily="34" charset="0"/>
                        </a:rPr>
                      </a:br>
                      <a:r>
                        <a:rPr lang="en-US" dirty="0">
                          <a:solidFill>
                            <a:schemeClr val="tx1"/>
                          </a:solidFill>
                          <a:latin typeface="Calibri" panose="020F0502020204030204" pitchFamily="34" charset="0"/>
                          <a:cs typeface="Calibri" panose="020F0502020204030204" pitchFamily="34" charset="0"/>
                        </a:rPr>
                        <a:t>take umbrella?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dirty="0">
                          <a:solidFill>
                            <a:schemeClr val="tx1"/>
                          </a:solidFill>
                          <a:latin typeface="Calibri" panose="020F0502020204030204" pitchFamily="34" charset="0"/>
                          <a:cs typeface="Calibri" panose="020F0502020204030204" pitchFamily="34" charset="0"/>
                        </a:rPr>
                        <a:t>State: </a:t>
                      </a:r>
                      <a:br>
                        <a:rPr lang="en-US" dirty="0">
                          <a:solidFill>
                            <a:schemeClr val="tx1"/>
                          </a:solidFill>
                          <a:latin typeface="Calibri" panose="020F0502020204030204" pitchFamily="34" charset="0"/>
                          <a:cs typeface="Calibri" panose="020F0502020204030204" pitchFamily="34" charset="0"/>
                        </a:rPr>
                      </a:br>
                      <a:r>
                        <a:rPr lang="en-US" dirty="0">
                          <a:solidFill>
                            <a:schemeClr val="tx1"/>
                          </a:solidFill>
                          <a:latin typeface="Calibri" panose="020F0502020204030204" pitchFamily="34" charset="0"/>
                          <a:cs typeface="Calibri" panose="020F0502020204030204" pitchFamily="34" charset="0"/>
                        </a:rPr>
                        <a:t>Mild Rain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latin typeface="Calibri" panose="020F0502020204030204" pitchFamily="34" charset="0"/>
                          <a:cs typeface="Calibri" panose="020F0502020204030204" pitchFamily="34" charset="0"/>
                        </a:rPr>
                        <a:t>State: </a:t>
                      </a:r>
                      <a:br>
                        <a:rPr lang="en-US" dirty="0">
                          <a:solidFill>
                            <a:schemeClr val="tx1"/>
                          </a:solidFill>
                          <a:latin typeface="Calibri" panose="020F0502020204030204" pitchFamily="34" charset="0"/>
                          <a:cs typeface="Calibri" panose="020F0502020204030204" pitchFamily="34" charset="0"/>
                        </a:rPr>
                      </a:br>
                      <a:r>
                        <a:rPr lang="en-US" dirty="0">
                          <a:solidFill>
                            <a:schemeClr val="tx1"/>
                          </a:solidFill>
                          <a:latin typeface="Calibri" panose="020F0502020204030204" pitchFamily="34" charset="0"/>
                          <a:cs typeface="Calibri" panose="020F0502020204030204" pitchFamily="34" charset="0"/>
                        </a:rPr>
                        <a:t>Heavy Rain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dirty="0">
                          <a:solidFill>
                            <a:schemeClr val="tx1"/>
                          </a:solidFill>
                          <a:latin typeface="Calibri" panose="020F0502020204030204" pitchFamily="34" charset="0"/>
                          <a:cs typeface="Calibri" panose="020F0502020204030204" pitchFamily="34" charset="0"/>
                        </a:rPr>
                        <a:t>State: Sun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984009409"/>
                  </a:ext>
                </a:extLst>
              </a:tr>
              <a:tr h="370840">
                <a:tc>
                  <a:txBody>
                    <a:bodyPr/>
                    <a:lstStyle/>
                    <a:p>
                      <a:r>
                        <a:rPr lang="en-US" dirty="0">
                          <a:latin typeface="Calibri" panose="020F0502020204030204" pitchFamily="34" charset="0"/>
                          <a:cs typeface="Calibri" panose="020F0502020204030204" pitchFamily="34" charset="0"/>
                        </a:rPr>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041944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Calibri" panose="020F0502020204030204" pitchFamily="34" charset="0"/>
                          <a:cs typeface="Calibri" panose="020F0502020204030204" pitchFamily="34" charset="0"/>
                        </a:rPr>
                        <a:t>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78680974"/>
                  </a:ext>
                </a:extLst>
              </a:tr>
            </a:tbl>
          </a:graphicData>
        </a:graphic>
      </p:graphicFrame>
      <p:pic>
        <p:nvPicPr>
          <p:cNvPr id="110" name="Picture 2" descr="Rain">
            <a:extLst>
              <a:ext uri="{FF2B5EF4-FFF2-40B4-BE49-F238E27FC236}">
                <a16:creationId xmlns:a16="http://schemas.microsoft.com/office/drawing/2014/main" id="{5FDE5B9A-1F4F-7448-974B-B7A73D4759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5600" y="3200400"/>
            <a:ext cx="609600" cy="609600"/>
          </a:xfrm>
          <a:prstGeom prst="rect">
            <a:avLst/>
          </a:prstGeom>
          <a:noFill/>
          <a:extLst>
            <a:ext uri="{909E8E84-426E-40DD-AFC4-6F175D3DCCD1}">
              <a14:hiddenFill xmlns:a14="http://schemas.microsoft.com/office/drawing/2010/main">
                <a:solidFill>
                  <a:srgbClr val="FFFFFF"/>
                </a:solidFill>
              </a14:hiddenFill>
            </a:ext>
          </a:extLst>
        </p:spPr>
      </p:pic>
      <p:sp>
        <p:nvSpPr>
          <p:cNvPr id="112" name="Rectangle 111">
            <a:extLst>
              <a:ext uri="{FF2B5EF4-FFF2-40B4-BE49-F238E27FC236}">
                <a16:creationId xmlns:a16="http://schemas.microsoft.com/office/drawing/2014/main" id="{DCA37290-5291-E540-BDC9-DD5F1384110A}"/>
              </a:ext>
            </a:extLst>
          </p:cNvPr>
          <p:cNvSpPr/>
          <p:nvPr/>
        </p:nvSpPr>
        <p:spPr>
          <a:xfrm>
            <a:off x="2088813" y="3663287"/>
            <a:ext cx="1456296" cy="506292"/>
          </a:xfrm>
          <a:prstGeom prst="rect">
            <a:avLst/>
          </a:prstGeom>
        </p:spPr>
        <p:txBody>
          <a:bodyPr wrap="none">
            <a:spAutoFit/>
          </a:bodyPr>
          <a:lstStyle/>
          <a:p>
            <a:pPr marL="625475" indent="0">
              <a:lnSpc>
                <a:spcPct val="150000"/>
              </a:lnSpc>
              <a:spcBef>
                <a:spcPts val="1200"/>
              </a:spcBef>
              <a:buNone/>
            </a:pPr>
            <a:r>
              <a:rPr lang="en-US" sz="2000" dirty="0">
                <a:latin typeface="Calibri" panose="020F0502020204030204" pitchFamily="34" charset="0"/>
                <a:cs typeface="Calibri" panose="020F0502020204030204" pitchFamily="34" charset="0"/>
              </a:rPr>
              <a:t>Heavy</a:t>
            </a:r>
          </a:p>
        </p:txBody>
      </p:sp>
      <p:sp>
        <p:nvSpPr>
          <p:cNvPr id="7" name="Rectangle 6">
            <a:extLst>
              <a:ext uri="{FF2B5EF4-FFF2-40B4-BE49-F238E27FC236}">
                <a16:creationId xmlns:a16="http://schemas.microsoft.com/office/drawing/2014/main" id="{D0DE0FEE-A0D2-4B46-8CF8-030BB0FD4782}"/>
              </a:ext>
            </a:extLst>
          </p:cNvPr>
          <p:cNvSpPr/>
          <p:nvPr/>
        </p:nvSpPr>
        <p:spPr>
          <a:xfrm>
            <a:off x="1904516" y="2738735"/>
            <a:ext cx="2884164" cy="369332"/>
          </a:xfrm>
          <a:prstGeom prst="rect">
            <a:avLst/>
          </a:prstGeom>
        </p:spPr>
        <p:txBody>
          <a:bodyPr wrap="square">
            <a:spAutoFit/>
          </a:bodyPr>
          <a:lstStyle/>
          <a:p>
            <a:r>
              <a:rPr lang="en-US" sz="1800" dirty="0">
                <a:latin typeface="Calibri" panose="020F0502020204030204" pitchFamily="34" charset="0"/>
                <a:cs typeface="Calibri" panose="020F0502020204030204" pitchFamily="34" charset="0"/>
              </a:rPr>
              <a:t>50% (conditional on rain)  </a:t>
            </a:r>
            <a:endParaRPr lang="en-US" sz="1800" dirty="0"/>
          </a:p>
        </p:txBody>
      </p:sp>
      <p:sp>
        <p:nvSpPr>
          <p:cNvPr id="114" name="Rectangle 113">
            <a:extLst>
              <a:ext uri="{FF2B5EF4-FFF2-40B4-BE49-F238E27FC236}">
                <a16:creationId xmlns:a16="http://schemas.microsoft.com/office/drawing/2014/main" id="{7F02DFD5-03A4-E14C-900D-18B998254294}"/>
              </a:ext>
            </a:extLst>
          </p:cNvPr>
          <p:cNvSpPr/>
          <p:nvPr/>
        </p:nvSpPr>
        <p:spPr>
          <a:xfrm>
            <a:off x="5102975" y="2738735"/>
            <a:ext cx="2592120" cy="369332"/>
          </a:xfrm>
          <a:prstGeom prst="rect">
            <a:avLst/>
          </a:prstGeom>
        </p:spPr>
        <p:txBody>
          <a:bodyPr wrap="none">
            <a:spAutoFit/>
          </a:bodyPr>
          <a:lstStyle/>
          <a:p>
            <a:r>
              <a:rPr lang="en-US" sz="1800" dirty="0">
                <a:latin typeface="Calibri" panose="020F0502020204030204" pitchFamily="34" charset="0"/>
                <a:cs typeface="Calibri" panose="020F0502020204030204" pitchFamily="34" charset="0"/>
              </a:rPr>
              <a:t>50% (conditional on rain) </a:t>
            </a:r>
            <a:endParaRPr lang="en-US" sz="1800" dirty="0"/>
          </a:p>
        </p:txBody>
      </p:sp>
      <p:pic>
        <p:nvPicPr>
          <p:cNvPr id="1026" name="Picture 2" descr="Scattered thunderstorms">
            <a:extLst>
              <a:ext uri="{FF2B5EF4-FFF2-40B4-BE49-F238E27FC236}">
                <a16:creationId xmlns:a16="http://schemas.microsoft.com/office/drawing/2014/main" id="{5653E90F-2D6F-BC4F-B612-E7C387745E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19800" y="3200400"/>
            <a:ext cx="6096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6A24A46D-C27E-C74F-98AF-1AC9977ED2E3}"/>
              </a:ext>
            </a:extLst>
          </p:cNvPr>
          <p:cNvSpPr/>
          <p:nvPr/>
        </p:nvSpPr>
        <p:spPr>
          <a:xfrm>
            <a:off x="838200" y="1167745"/>
            <a:ext cx="8153400" cy="1118255"/>
          </a:xfrm>
          <a:prstGeom prst="rect">
            <a:avLst/>
          </a:prstGeom>
        </p:spPr>
        <p:txBody>
          <a:bodyPr wrap="square">
            <a:spAutoFit/>
          </a:bodyPr>
          <a:lstStyle/>
          <a:p>
            <a:pPr>
              <a:spcBef>
                <a:spcPts val="400"/>
              </a:spcBef>
            </a:pPr>
            <a:r>
              <a:rPr lang="en-US" sz="2000" dirty="0">
                <a:latin typeface="Calibri" panose="020F0502020204030204" pitchFamily="34" charset="0"/>
                <a:cs typeface="Calibri" panose="020F0502020204030204" pitchFamily="34" charset="0"/>
              </a:rPr>
              <a:t>It rains with prob. 50%. Rain can be </a:t>
            </a:r>
            <a:r>
              <a:rPr lang="en-US" sz="2000" b="1" dirty="0">
                <a:latin typeface="Calibri" panose="020F0502020204030204" pitchFamily="34" charset="0"/>
                <a:cs typeface="Calibri" panose="020F0502020204030204" pitchFamily="34" charset="0"/>
              </a:rPr>
              <a:t>”mild”</a:t>
            </a:r>
            <a:r>
              <a:rPr lang="en-US" sz="2000" dirty="0">
                <a:latin typeface="Calibri" panose="020F0502020204030204" pitchFamily="34" charset="0"/>
                <a:cs typeface="Calibri" panose="020F0502020204030204" pitchFamily="34" charset="0"/>
              </a:rPr>
              <a:t> or </a:t>
            </a:r>
            <a:r>
              <a:rPr lang="en-US" sz="2000" b="1" dirty="0">
                <a:latin typeface="Calibri" panose="020F0502020204030204" pitchFamily="34" charset="0"/>
                <a:cs typeface="Calibri" panose="020F0502020204030204" pitchFamily="34" charset="0"/>
              </a:rPr>
              <a:t>“heavy”, </a:t>
            </a:r>
            <a:r>
              <a:rPr lang="en-US" sz="2000" dirty="0">
                <a:latin typeface="Calibri" panose="020F0502020204030204" pitchFamily="34" charset="0"/>
                <a:cs typeface="Calibri" panose="020F0502020204030204" pitchFamily="34" charset="0"/>
              </a:rPr>
              <a:t>with equal chance.</a:t>
            </a:r>
          </a:p>
          <a:p>
            <a:pPr marL="342900" indent="-342900">
              <a:spcBef>
                <a:spcPts val="400"/>
              </a:spcBef>
              <a:buFont typeface="Arial" panose="020B0604020202020204" pitchFamily="34" charset="0"/>
              <a:buChar char="•"/>
            </a:pPr>
            <a:r>
              <a:rPr lang="en-US" sz="2000" dirty="0">
                <a:latin typeface="Calibri" panose="020F0502020204030204" pitchFamily="34" charset="0"/>
                <a:cs typeface="Calibri" panose="020F0502020204030204" pitchFamily="34" charset="0"/>
              </a:rPr>
              <a:t>Soaked under mild rain has a cost of 20</a:t>
            </a:r>
          </a:p>
          <a:p>
            <a:pPr marL="342900" indent="-342900">
              <a:spcBef>
                <a:spcPts val="400"/>
              </a:spcBef>
              <a:buFont typeface="Arial" panose="020B0604020202020204" pitchFamily="34" charset="0"/>
              <a:buChar char="•"/>
            </a:pPr>
            <a:r>
              <a:rPr lang="en-US" sz="2000" dirty="0">
                <a:latin typeface="Calibri" panose="020F0502020204030204" pitchFamily="34" charset="0"/>
                <a:cs typeface="Calibri" panose="020F0502020204030204" pitchFamily="34" charset="0"/>
              </a:rPr>
              <a:t>Soaked under heavy rain has a cost of 100</a:t>
            </a:r>
          </a:p>
        </p:txBody>
      </p:sp>
      <p:sp>
        <p:nvSpPr>
          <p:cNvPr id="11" name="Rectangle 10">
            <a:extLst>
              <a:ext uri="{FF2B5EF4-FFF2-40B4-BE49-F238E27FC236}">
                <a16:creationId xmlns:a16="http://schemas.microsoft.com/office/drawing/2014/main" id="{5CBFEC0C-2A2E-DC40-82A6-811BEE28F201}"/>
              </a:ext>
            </a:extLst>
          </p:cNvPr>
          <p:cNvSpPr/>
          <p:nvPr/>
        </p:nvSpPr>
        <p:spPr>
          <a:xfrm>
            <a:off x="5340265" y="3657600"/>
            <a:ext cx="1289135" cy="506292"/>
          </a:xfrm>
          <a:prstGeom prst="rect">
            <a:avLst/>
          </a:prstGeom>
        </p:spPr>
        <p:txBody>
          <a:bodyPr wrap="none">
            <a:spAutoFit/>
          </a:bodyPr>
          <a:lstStyle/>
          <a:p>
            <a:pPr marL="625475" indent="0">
              <a:lnSpc>
                <a:spcPct val="150000"/>
              </a:lnSpc>
              <a:spcBef>
                <a:spcPts val="1200"/>
              </a:spcBef>
              <a:buNone/>
            </a:pPr>
            <a:r>
              <a:rPr lang="en-US" sz="2000" dirty="0">
                <a:latin typeface="Calibri" panose="020F0502020204030204" pitchFamily="34" charset="0"/>
                <a:cs typeface="Calibri" panose="020F0502020204030204" pitchFamily="34" charset="0"/>
              </a:rPr>
              <a:t>Mild</a:t>
            </a:r>
          </a:p>
        </p:txBody>
      </p:sp>
    </p:spTree>
    <p:extLst>
      <p:ext uri="{BB962C8B-B14F-4D97-AF65-F5344CB8AC3E}">
        <p14:creationId xmlns:p14="http://schemas.microsoft.com/office/powerpoint/2010/main" val="2849317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2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0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 grpId="0"/>
      <p:bldP spid="7" grpId="0"/>
      <p:bldP spid="114" grpId="0"/>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week</a:t>
            </a:r>
            <a:endParaRPr lang="en-US" dirty="0">
              <a:latin typeface="Calibri" panose="020F0502020204030204" pitchFamily="34" charset="0"/>
              <a:cs typeface="Calibri" panose="020F0502020204030204" pitchFamily="34" charset="0"/>
            </a:endParaRPr>
          </a:p>
        </p:txBody>
      </p:sp>
      <p:cxnSp>
        <p:nvCxnSpPr>
          <p:cNvPr id="8" name="Straight Arrow Connector 7"/>
          <p:cNvCxnSpPr/>
          <p:nvPr/>
        </p:nvCxnSpPr>
        <p:spPr>
          <a:xfrm flipV="1">
            <a:off x="847088" y="1828801"/>
            <a:ext cx="0" cy="411453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V="1">
            <a:off x="847090" y="5943600"/>
            <a:ext cx="7676827"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3" name="TextBox 12"/>
          <p:cNvSpPr txBox="1"/>
          <p:nvPr/>
        </p:nvSpPr>
        <p:spPr>
          <a:xfrm rot="16200000">
            <a:off x="-41654" y="3313879"/>
            <a:ext cx="1277689" cy="584775"/>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Value</a:t>
            </a:r>
          </a:p>
        </p:txBody>
      </p:sp>
      <p:sp>
        <p:nvSpPr>
          <p:cNvPr id="14" name="TextBox 13"/>
          <p:cNvSpPr txBox="1"/>
          <p:nvPr/>
        </p:nvSpPr>
        <p:spPr>
          <a:xfrm>
            <a:off x="4022927" y="5945279"/>
            <a:ext cx="3095808" cy="584775"/>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Difficulty</a:t>
            </a:r>
          </a:p>
        </p:txBody>
      </p:sp>
      <p:sp>
        <p:nvSpPr>
          <p:cNvPr id="15" name="TextBox 14"/>
          <p:cNvSpPr txBox="1"/>
          <p:nvPr/>
        </p:nvSpPr>
        <p:spPr>
          <a:xfrm>
            <a:off x="1199970" y="4336676"/>
            <a:ext cx="1320191" cy="584775"/>
          </a:xfrm>
          <a:prstGeom prst="rect">
            <a:avLst/>
          </a:prstGeom>
          <a:solidFill>
            <a:schemeClr val="bg1">
              <a:lumMod val="95000"/>
            </a:schemeClr>
          </a:solidFill>
          <a:ln>
            <a:noFill/>
          </a:ln>
        </p:spPr>
        <p:txBody>
          <a:bodyPr wrap="square" rtlCol="0">
            <a:spAutoFit/>
          </a:bodyPr>
          <a:lstStyle/>
          <a:p>
            <a:pPr algn="ctr"/>
            <a:r>
              <a:rPr lang="en-US" sz="1600" dirty="0">
                <a:solidFill>
                  <a:schemeClr val="tx1"/>
                </a:solidFill>
                <a:latin typeface="Calibri" panose="020F0502020204030204" pitchFamily="34" charset="0"/>
                <a:cs typeface="Calibri" panose="020F0502020204030204" pitchFamily="34" charset="0"/>
              </a:rPr>
              <a:t>Descriptive Analytics</a:t>
            </a:r>
          </a:p>
        </p:txBody>
      </p:sp>
      <p:sp>
        <p:nvSpPr>
          <p:cNvPr id="16" name="TextBox 15"/>
          <p:cNvSpPr txBox="1"/>
          <p:nvPr/>
        </p:nvSpPr>
        <p:spPr>
          <a:xfrm>
            <a:off x="2722384" y="3613753"/>
            <a:ext cx="1203703" cy="584775"/>
          </a:xfrm>
          <a:prstGeom prst="rect">
            <a:avLst/>
          </a:prstGeom>
          <a:solidFill>
            <a:schemeClr val="bg1">
              <a:lumMod val="95000"/>
            </a:schemeClr>
          </a:solidFill>
          <a:ln>
            <a:noFill/>
          </a:ln>
        </p:spPr>
        <p:txBody>
          <a:bodyPr wrap="square" rtlCol="0">
            <a:spAutoFit/>
          </a:bodyPr>
          <a:lstStyle/>
          <a:p>
            <a:pPr algn="ctr"/>
            <a:r>
              <a:rPr lang="en-US" sz="1600" dirty="0">
                <a:solidFill>
                  <a:schemeClr val="tx1"/>
                </a:solidFill>
                <a:latin typeface="Calibri" panose="020F0502020204030204" pitchFamily="34" charset="0"/>
                <a:cs typeface="Calibri" panose="020F0502020204030204" pitchFamily="34" charset="0"/>
              </a:rPr>
              <a:t>Diagnostic Analytics</a:t>
            </a:r>
          </a:p>
        </p:txBody>
      </p:sp>
      <p:sp>
        <p:nvSpPr>
          <p:cNvPr id="17" name="TextBox 16"/>
          <p:cNvSpPr txBox="1"/>
          <p:nvPr/>
        </p:nvSpPr>
        <p:spPr>
          <a:xfrm>
            <a:off x="4145646" y="2967422"/>
            <a:ext cx="1206284" cy="584775"/>
          </a:xfrm>
          <a:prstGeom prst="rect">
            <a:avLst/>
          </a:prstGeom>
          <a:solidFill>
            <a:schemeClr val="bg1">
              <a:lumMod val="95000"/>
            </a:schemeClr>
          </a:solidFill>
          <a:ln>
            <a:noFill/>
          </a:ln>
        </p:spPr>
        <p:txBody>
          <a:bodyPr wrap="square" rtlCol="0">
            <a:spAutoFit/>
          </a:bodyPr>
          <a:lstStyle>
            <a:defPPr>
              <a:defRPr lang="en-US"/>
            </a:defPPr>
            <a:lvl1pPr algn="ctr">
              <a:defRPr sz="1600">
                <a:solidFill>
                  <a:schemeClr val="tx1"/>
                </a:solidFill>
                <a:latin typeface="Calibri" panose="020F0502020204030204" pitchFamily="34" charset="0"/>
                <a:cs typeface="Calibri" panose="020F0502020204030204" pitchFamily="34" charset="0"/>
              </a:defRPr>
            </a:lvl1pPr>
          </a:lstStyle>
          <a:p>
            <a:r>
              <a:rPr lang="en-US" dirty="0"/>
              <a:t>Predictive Analytics</a:t>
            </a:r>
          </a:p>
        </p:txBody>
      </p:sp>
      <p:sp>
        <p:nvSpPr>
          <p:cNvPr id="18" name="TextBox 17"/>
          <p:cNvSpPr txBox="1"/>
          <p:nvPr/>
        </p:nvSpPr>
        <p:spPr>
          <a:xfrm>
            <a:off x="5575557" y="2296523"/>
            <a:ext cx="1358644" cy="584775"/>
          </a:xfrm>
          <a:prstGeom prst="rect">
            <a:avLst/>
          </a:prstGeom>
          <a:solidFill>
            <a:schemeClr val="accent2">
              <a:lumMod val="20000"/>
              <a:lumOff val="80000"/>
            </a:schemeClr>
          </a:solidFill>
          <a:ln>
            <a:solidFill>
              <a:srgbClr val="002060"/>
            </a:solidFill>
          </a:ln>
        </p:spPr>
        <p:txBody>
          <a:bodyPr wrap="square" rtlCol="0">
            <a:spAutoFit/>
          </a:bodyPr>
          <a:lstStyle>
            <a:defPPr>
              <a:defRPr lang="en-US"/>
            </a:defPPr>
            <a:lvl1pPr algn="ctr">
              <a:defRPr sz="1600" b="1">
                <a:solidFill>
                  <a:srgbClr val="C00000"/>
                </a:solidFill>
                <a:latin typeface="Calibri" panose="020F0502020204030204" pitchFamily="34" charset="0"/>
                <a:cs typeface="Calibri" panose="020F0502020204030204" pitchFamily="34" charset="0"/>
              </a:defRPr>
            </a:lvl1pPr>
          </a:lstStyle>
          <a:p>
            <a:r>
              <a:rPr lang="en-US" dirty="0"/>
              <a:t>Prescriptive Analytics</a:t>
            </a:r>
          </a:p>
        </p:txBody>
      </p:sp>
      <p:sp>
        <p:nvSpPr>
          <p:cNvPr id="19" name="TextBox 18"/>
          <p:cNvSpPr txBox="1"/>
          <p:nvPr/>
        </p:nvSpPr>
        <p:spPr>
          <a:xfrm>
            <a:off x="1191903" y="5528936"/>
            <a:ext cx="7482901" cy="338554"/>
          </a:xfrm>
          <a:prstGeom prst="rect">
            <a:avLst/>
          </a:prstGeom>
          <a:solidFill>
            <a:schemeClr val="bg1">
              <a:lumMod val="95000"/>
            </a:schemeClr>
          </a:solidFill>
          <a:ln>
            <a:noFill/>
          </a:ln>
        </p:spPr>
        <p:txBody>
          <a:bodyPr wrap="square" rtlCol="0">
            <a:spAutoFit/>
          </a:bodyPr>
          <a:lstStyle/>
          <a:p>
            <a:pPr algn="ctr"/>
            <a:r>
              <a:rPr lang="en-US" sz="1600" dirty="0">
                <a:latin typeface="Calibri" panose="020F0502020204030204" pitchFamily="34" charset="0"/>
                <a:cs typeface="Calibri" panose="020F0502020204030204" pitchFamily="34" charset="0"/>
              </a:rPr>
              <a:t>Extract, Transform, Load </a:t>
            </a:r>
          </a:p>
        </p:txBody>
      </p:sp>
      <p:sp>
        <p:nvSpPr>
          <p:cNvPr id="21" name="Cloud 20"/>
          <p:cNvSpPr/>
          <p:nvPr/>
        </p:nvSpPr>
        <p:spPr>
          <a:xfrm>
            <a:off x="7076312" y="1281193"/>
            <a:ext cx="1995365" cy="914400"/>
          </a:xfrm>
          <a:prstGeom prst="cloud">
            <a:avLst/>
          </a:prstGeom>
          <a:solidFill>
            <a:schemeClr val="bg1">
              <a:lumMod val="95000"/>
            </a:schemeClr>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600" dirty="0">
                <a:solidFill>
                  <a:schemeClr val="tx1"/>
                </a:solidFill>
                <a:latin typeface="Calibri" panose="020F0502020204030204" pitchFamily="34" charset="0"/>
                <a:cs typeface="Calibri" panose="020F0502020204030204" pitchFamily="34" charset="0"/>
              </a:rPr>
              <a:t>Artificial Intelligence</a:t>
            </a:r>
          </a:p>
        </p:txBody>
      </p:sp>
      <p:sp>
        <p:nvSpPr>
          <p:cNvPr id="20" name="TextBox 19">
            <a:extLst>
              <a:ext uri="{FF2B5EF4-FFF2-40B4-BE49-F238E27FC236}">
                <a16:creationId xmlns:a16="http://schemas.microsoft.com/office/drawing/2014/main" id="{B4436E1C-F4B5-A041-B2D0-91449C8A90CF}"/>
              </a:ext>
            </a:extLst>
          </p:cNvPr>
          <p:cNvSpPr txBox="1"/>
          <p:nvPr/>
        </p:nvSpPr>
        <p:spPr>
          <a:xfrm>
            <a:off x="4114800" y="3638149"/>
            <a:ext cx="1769392" cy="584775"/>
          </a:xfrm>
          <a:prstGeom prst="rect">
            <a:avLst/>
          </a:prstGeom>
          <a:noFill/>
        </p:spPr>
        <p:txBody>
          <a:bodyPr wrap="square" rtlCol="0">
            <a:spAutoFit/>
          </a:bodyPr>
          <a:lstStyle/>
          <a:p>
            <a:r>
              <a:rPr lang="en-US" sz="1600" dirty="0">
                <a:solidFill>
                  <a:schemeClr val="bg1">
                    <a:lumMod val="65000"/>
                  </a:schemeClr>
                </a:solidFill>
                <a:latin typeface="Calibri" panose="020F0502020204030204" pitchFamily="34" charset="0"/>
                <a:cs typeface="Calibri" panose="020F0502020204030204" pitchFamily="34" charset="0"/>
              </a:rPr>
              <a:t>Forecasting (I)</a:t>
            </a:r>
            <a:br>
              <a:rPr lang="en-US" sz="1600" dirty="0">
                <a:solidFill>
                  <a:schemeClr val="bg1">
                    <a:lumMod val="65000"/>
                  </a:schemeClr>
                </a:solidFill>
                <a:latin typeface="Calibri" panose="020F0502020204030204" pitchFamily="34" charset="0"/>
                <a:cs typeface="Calibri" panose="020F0502020204030204" pitchFamily="34" charset="0"/>
              </a:rPr>
            </a:br>
            <a:endParaRPr lang="en-US" sz="1600" dirty="0">
              <a:solidFill>
                <a:schemeClr val="bg1">
                  <a:lumMod val="65000"/>
                </a:schemeClr>
              </a:solidFill>
              <a:latin typeface="Calibri" panose="020F0502020204030204" pitchFamily="34" charset="0"/>
              <a:cs typeface="Calibri" panose="020F0502020204030204" pitchFamily="34" charset="0"/>
            </a:endParaRPr>
          </a:p>
        </p:txBody>
      </p:sp>
      <p:sp>
        <p:nvSpPr>
          <p:cNvPr id="3" name="Rectangle 2">
            <a:extLst>
              <a:ext uri="{FF2B5EF4-FFF2-40B4-BE49-F238E27FC236}">
                <a16:creationId xmlns:a16="http://schemas.microsoft.com/office/drawing/2014/main" id="{6771F030-888B-5F47-8FF0-253FCFC79F6C}"/>
              </a:ext>
            </a:extLst>
          </p:cNvPr>
          <p:cNvSpPr/>
          <p:nvPr/>
        </p:nvSpPr>
        <p:spPr>
          <a:xfrm>
            <a:off x="5570830" y="2976429"/>
            <a:ext cx="2125357" cy="1077218"/>
          </a:xfrm>
          <a:prstGeom prst="rect">
            <a:avLst/>
          </a:prstGeom>
        </p:spPr>
        <p:txBody>
          <a:bodyPr wrap="square">
            <a:spAutoFit/>
          </a:bodyPr>
          <a:lstStyle/>
          <a:p>
            <a:r>
              <a:rPr lang="en-US" sz="1600" dirty="0">
                <a:solidFill>
                  <a:schemeClr val="bg1">
                    <a:lumMod val="65000"/>
                  </a:schemeClr>
                </a:solidFill>
                <a:latin typeface="Calibri" panose="020F0502020204030204" pitchFamily="34" charset="0"/>
                <a:cs typeface="Calibri" panose="020F0502020204030204" pitchFamily="34" charset="0"/>
              </a:rPr>
              <a:t>Optimization (II, III)</a:t>
            </a:r>
          </a:p>
          <a:p>
            <a:r>
              <a:rPr lang="en-US" sz="1600" dirty="0">
                <a:latin typeface="Calibri" panose="020F0502020204030204" pitchFamily="34" charset="0"/>
                <a:cs typeface="Calibri" panose="020F0502020204030204" pitchFamily="34" charset="0"/>
              </a:rPr>
              <a:t>Risk modeling (IV, V)</a:t>
            </a:r>
            <a:br>
              <a:rPr lang="en-US" sz="1600" dirty="0">
                <a:latin typeface="Calibri" panose="020F0502020204030204" pitchFamily="34" charset="0"/>
                <a:cs typeface="Calibri" panose="020F0502020204030204" pitchFamily="34" charset="0"/>
              </a:rPr>
            </a:br>
            <a:endParaRPr lang="en-US" dirty="0"/>
          </a:p>
        </p:txBody>
      </p:sp>
      <p:sp>
        <p:nvSpPr>
          <p:cNvPr id="22" name="Rectangle 21">
            <a:extLst>
              <a:ext uri="{FF2B5EF4-FFF2-40B4-BE49-F238E27FC236}">
                <a16:creationId xmlns:a16="http://schemas.microsoft.com/office/drawing/2014/main" id="{66BE99EE-5E8F-7343-BE94-34C6D5368EFB}"/>
              </a:ext>
            </a:extLst>
          </p:cNvPr>
          <p:cNvSpPr/>
          <p:nvPr/>
        </p:nvSpPr>
        <p:spPr>
          <a:xfrm>
            <a:off x="4981837" y="4122523"/>
            <a:ext cx="2125357" cy="338554"/>
          </a:xfrm>
          <a:prstGeom prst="rect">
            <a:avLst/>
          </a:prstGeom>
        </p:spPr>
        <p:txBody>
          <a:bodyPr wrap="square">
            <a:spAutoFit/>
          </a:bodyPr>
          <a:lstStyle/>
          <a:p>
            <a:r>
              <a:rPr lang="en-US" sz="1600" dirty="0">
                <a:solidFill>
                  <a:schemeClr val="bg1">
                    <a:lumMod val="65000"/>
                  </a:schemeClr>
                </a:solidFill>
                <a:latin typeface="Calibri" panose="020F0502020204030204" pitchFamily="34" charset="0"/>
                <a:cs typeface="Calibri" panose="020F0502020204030204" pitchFamily="34" charset="0"/>
              </a:rPr>
              <a:t>Simulation (V, VI)</a:t>
            </a:r>
          </a:p>
        </p:txBody>
      </p:sp>
    </p:spTree>
    <p:extLst>
      <p:ext uri="{BB962C8B-B14F-4D97-AF65-F5344CB8AC3E}">
        <p14:creationId xmlns:p14="http://schemas.microsoft.com/office/powerpoint/2010/main" val="1218292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3" grpId="0"/>
      <p:bldP spid="2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6">
            <a:extLst>
              <a:ext uri="{FF2B5EF4-FFF2-40B4-BE49-F238E27FC236}">
                <a16:creationId xmlns:a16="http://schemas.microsoft.com/office/drawing/2014/main" id="{BCB9A9F6-E756-C741-AF27-D8A5C2E40BB7}"/>
              </a:ext>
            </a:extLst>
          </p:cNvPr>
          <p:cNvSpPr>
            <a:spLocks noChangeArrowheads="1"/>
          </p:cNvSpPr>
          <p:nvPr/>
        </p:nvSpPr>
        <p:spPr bwMode="auto">
          <a:xfrm>
            <a:off x="1751218" y="3593118"/>
            <a:ext cx="152400" cy="152400"/>
          </a:xfrm>
          <a:prstGeom prst="rect">
            <a:avLst/>
          </a:prstGeom>
          <a:solidFill>
            <a:schemeClr val="accent2">
              <a:lumMod val="60000"/>
              <a:lumOff val="40000"/>
            </a:schemeClr>
          </a:solidFill>
          <a:ln w="9525">
            <a:solidFill>
              <a:schemeClr val="tx1"/>
            </a:solidFill>
            <a:miter lim="800000"/>
            <a:headEnd/>
            <a:tailEnd/>
          </a:ln>
          <a:effectLst/>
        </p:spPr>
        <p:txBody>
          <a:bodyPr wrap="none" anchor="ctr"/>
          <a:lstStyle/>
          <a:p>
            <a:endParaRPr lang="en-US" sz="3600">
              <a:latin typeface="Calibri" panose="020F0502020204030204" pitchFamily="34" charset="0"/>
              <a:cs typeface="Calibri" panose="020F0502020204030204" pitchFamily="34" charset="0"/>
            </a:endParaRPr>
          </a:p>
        </p:txBody>
      </p:sp>
      <p:sp>
        <p:nvSpPr>
          <p:cNvPr id="41" name="TextBox 40">
            <a:extLst>
              <a:ext uri="{FF2B5EF4-FFF2-40B4-BE49-F238E27FC236}">
                <a16:creationId xmlns:a16="http://schemas.microsoft.com/office/drawing/2014/main" id="{9F0B2590-5A4C-2E41-9527-5BA0994B13FA}"/>
              </a:ext>
            </a:extLst>
          </p:cNvPr>
          <p:cNvSpPr txBox="1"/>
          <p:nvPr/>
        </p:nvSpPr>
        <p:spPr>
          <a:xfrm>
            <a:off x="76200" y="3500041"/>
            <a:ext cx="1688604" cy="584775"/>
          </a:xfrm>
          <a:prstGeom prst="rect">
            <a:avLst/>
          </a:prstGeom>
          <a:noFill/>
        </p:spPr>
        <p:txBody>
          <a:bodyPr wrap="none" rtlCol="0">
            <a:spAutoFit/>
          </a:bodyPr>
          <a:lstStyle/>
          <a:p>
            <a:r>
              <a:rPr lang="en-US" sz="1600" b="1" dirty="0">
                <a:latin typeface="Calibri" panose="020F0502020204030204" pitchFamily="34" charset="0"/>
                <a:cs typeface="Calibri" panose="020F0502020204030204" pitchFamily="34" charset="0"/>
              </a:rPr>
              <a:t>Decision Node:</a:t>
            </a:r>
          </a:p>
          <a:p>
            <a:r>
              <a:rPr lang="en-US" sz="1600" dirty="0">
                <a:latin typeface="Calibri" panose="020F0502020204030204" pitchFamily="34" charset="0"/>
                <a:cs typeface="Calibri" panose="020F0502020204030204" pitchFamily="34" charset="0"/>
              </a:rPr>
              <a:t>Take an umbrella?</a:t>
            </a:r>
            <a:endParaRPr lang="en-US" dirty="0">
              <a:latin typeface="Calibri" panose="020F0502020204030204" pitchFamily="34" charset="0"/>
              <a:cs typeface="Calibri" panose="020F0502020204030204" pitchFamily="34" charset="0"/>
            </a:endParaRPr>
          </a:p>
        </p:txBody>
      </p:sp>
      <p:sp>
        <p:nvSpPr>
          <p:cNvPr id="42" name="TextBox 41">
            <a:extLst>
              <a:ext uri="{FF2B5EF4-FFF2-40B4-BE49-F238E27FC236}">
                <a16:creationId xmlns:a16="http://schemas.microsoft.com/office/drawing/2014/main" id="{4912267B-3033-8942-9D74-0F7B023032F7}"/>
              </a:ext>
            </a:extLst>
          </p:cNvPr>
          <p:cNvSpPr txBox="1"/>
          <p:nvPr/>
        </p:nvSpPr>
        <p:spPr>
          <a:xfrm>
            <a:off x="3670578" y="2622980"/>
            <a:ext cx="1263487" cy="584775"/>
          </a:xfrm>
          <a:prstGeom prst="rect">
            <a:avLst/>
          </a:prstGeom>
          <a:noFill/>
        </p:spPr>
        <p:txBody>
          <a:bodyPr wrap="none" rtlCol="0">
            <a:spAutoFit/>
          </a:bodyPr>
          <a:lstStyle/>
          <a:p>
            <a:r>
              <a:rPr lang="en-US" sz="1600" b="1" dirty="0">
                <a:latin typeface="Calibri" panose="020F0502020204030204" pitchFamily="34" charset="0"/>
                <a:cs typeface="Calibri" panose="020F0502020204030204" pitchFamily="34" charset="0"/>
              </a:rPr>
              <a:t>State Nodes:</a:t>
            </a:r>
          </a:p>
          <a:p>
            <a:r>
              <a:rPr lang="en-US" sz="1600" dirty="0">
                <a:latin typeface="Calibri" panose="020F0502020204030204" pitchFamily="34" charset="0"/>
                <a:cs typeface="Calibri" panose="020F0502020204030204" pitchFamily="34" charset="0"/>
              </a:rPr>
              <a:t>weather</a:t>
            </a:r>
            <a:endParaRPr lang="en-US" dirty="0">
              <a:latin typeface="Calibri" panose="020F0502020204030204" pitchFamily="34" charset="0"/>
              <a:cs typeface="Calibri" panose="020F0502020204030204" pitchFamily="34" charset="0"/>
            </a:endParaRPr>
          </a:p>
        </p:txBody>
      </p:sp>
      <p:sp>
        <p:nvSpPr>
          <p:cNvPr id="44" name="TextBox 43">
            <a:extLst>
              <a:ext uri="{FF2B5EF4-FFF2-40B4-BE49-F238E27FC236}">
                <a16:creationId xmlns:a16="http://schemas.microsoft.com/office/drawing/2014/main" id="{3F116D5A-AFFC-2D4E-92F4-51E74D2DC419}"/>
              </a:ext>
            </a:extLst>
          </p:cNvPr>
          <p:cNvSpPr txBox="1"/>
          <p:nvPr/>
        </p:nvSpPr>
        <p:spPr>
          <a:xfrm>
            <a:off x="3347647" y="2152991"/>
            <a:ext cx="487249" cy="338554"/>
          </a:xfrm>
          <a:prstGeom prst="rect">
            <a:avLst/>
          </a:prstGeom>
          <a:noFill/>
        </p:spPr>
        <p:txBody>
          <a:bodyPr wrap="none" rtlCol="0">
            <a:spAutoFit/>
          </a:bodyPr>
          <a:lstStyle/>
          <a:p>
            <a:r>
              <a:rPr lang="en-US" sz="1600" b="1" dirty="0">
                <a:solidFill>
                  <a:srgbClr val="C00000"/>
                </a:solidFill>
                <a:latin typeface="Calibri" panose="020F0502020204030204" pitchFamily="34" charset="0"/>
                <a:cs typeface="Calibri" panose="020F0502020204030204" pitchFamily="34" charset="0"/>
              </a:rPr>
              <a:t>YES</a:t>
            </a:r>
            <a:endParaRPr lang="en-US" b="1" dirty="0">
              <a:solidFill>
                <a:srgbClr val="C00000"/>
              </a:solidFill>
              <a:latin typeface="Calibri" panose="020F0502020204030204" pitchFamily="34" charset="0"/>
              <a:cs typeface="Calibri" panose="020F0502020204030204" pitchFamily="34" charset="0"/>
            </a:endParaRPr>
          </a:p>
        </p:txBody>
      </p:sp>
      <p:sp>
        <p:nvSpPr>
          <p:cNvPr id="46" name="TextBox 45">
            <a:extLst>
              <a:ext uri="{FF2B5EF4-FFF2-40B4-BE49-F238E27FC236}">
                <a16:creationId xmlns:a16="http://schemas.microsoft.com/office/drawing/2014/main" id="{B43B7B9C-4CEB-F242-9157-F90965927330}"/>
              </a:ext>
            </a:extLst>
          </p:cNvPr>
          <p:cNvSpPr txBox="1"/>
          <p:nvPr/>
        </p:nvSpPr>
        <p:spPr>
          <a:xfrm>
            <a:off x="3352800" y="4330298"/>
            <a:ext cx="458780" cy="338554"/>
          </a:xfrm>
          <a:prstGeom prst="rect">
            <a:avLst/>
          </a:prstGeom>
          <a:noFill/>
        </p:spPr>
        <p:txBody>
          <a:bodyPr wrap="none" rtlCol="0">
            <a:spAutoFit/>
          </a:bodyPr>
          <a:lstStyle/>
          <a:p>
            <a:r>
              <a:rPr lang="en-US" sz="1600" b="1" dirty="0">
                <a:solidFill>
                  <a:srgbClr val="C00000"/>
                </a:solidFill>
                <a:latin typeface="Calibri" panose="020F0502020204030204" pitchFamily="34" charset="0"/>
                <a:cs typeface="Calibri" panose="020F0502020204030204" pitchFamily="34" charset="0"/>
              </a:rPr>
              <a:t>NO</a:t>
            </a:r>
          </a:p>
        </p:txBody>
      </p:sp>
      <p:sp>
        <p:nvSpPr>
          <p:cNvPr id="47" name="Oval 16">
            <a:extLst>
              <a:ext uri="{FF2B5EF4-FFF2-40B4-BE49-F238E27FC236}">
                <a16:creationId xmlns:a16="http://schemas.microsoft.com/office/drawing/2014/main" id="{D03C10DB-DB9B-DA47-87FF-41910F4DC49B}"/>
              </a:ext>
            </a:extLst>
          </p:cNvPr>
          <p:cNvSpPr>
            <a:spLocks noChangeArrowheads="1"/>
          </p:cNvSpPr>
          <p:nvPr/>
        </p:nvSpPr>
        <p:spPr bwMode="auto">
          <a:xfrm>
            <a:off x="4112587" y="2426562"/>
            <a:ext cx="152400" cy="152400"/>
          </a:xfrm>
          <a:prstGeom prst="ellipse">
            <a:avLst/>
          </a:prstGeom>
          <a:solidFill>
            <a:schemeClr val="accent5">
              <a:lumMod val="60000"/>
              <a:lumOff val="40000"/>
            </a:schemeClr>
          </a:solidFill>
          <a:ln w="9525">
            <a:solidFill>
              <a:schemeClr val="tx1"/>
            </a:solidFill>
            <a:round/>
            <a:headEnd/>
            <a:tailEnd/>
          </a:ln>
          <a:effectLst/>
        </p:spPr>
        <p:txBody>
          <a:bodyPr wrap="none" anchor="ctr"/>
          <a:lstStyle/>
          <a:p>
            <a:endParaRPr lang="en-US" sz="3600">
              <a:latin typeface="Calibri" panose="020F0502020204030204" pitchFamily="34" charset="0"/>
              <a:cs typeface="Calibri" panose="020F0502020204030204" pitchFamily="34" charset="0"/>
            </a:endParaRPr>
          </a:p>
        </p:txBody>
      </p:sp>
      <p:grpSp>
        <p:nvGrpSpPr>
          <p:cNvPr id="48" name="Group 47">
            <a:extLst>
              <a:ext uri="{FF2B5EF4-FFF2-40B4-BE49-F238E27FC236}">
                <a16:creationId xmlns:a16="http://schemas.microsoft.com/office/drawing/2014/main" id="{8F22C4C0-792F-C74E-BEC6-A0B64FFEDBC9}"/>
              </a:ext>
            </a:extLst>
          </p:cNvPr>
          <p:cNvGrpSpPr/>
          <p:nvPr/>
        </p:nvGrpSpPr>
        <p:grpSpPr>
          <a:xfrm>
            <a:off x="4264987" y="1828800"/>
            <a:ext cx="1793236" cy="1035402"/>
            <a:chOff x="5438317" y="1408097"/>
            <a:chExt cx="1793236" cy="1035402"/>
          </a:xfrm>
        </p:grpSpPr>
        <p:sp>
          <p:nvSpPr>
            <p:cNvPr id="49" name="Line 13">
              <a:extLst>
                <a:ext uri="{FF2B5EF4-FFF2-40B4-BE49-F238E27FC236}">
                  <a16:creationId xmlns:a16="http://schemas.microsoft.com/office/drawing/2014/main" id="{CA3BEDF6-83B9-6D41-BD44-D9C5A9FA45EE}"/>
                </a:ext>
              </a:extLst>
            </p:cNvPr>
            <p:cNvSpPr>
              <a:spLocks noChangeShapeType="1"/>
            </p:cNvSpPr>
            <p:nvPr/>
          </p:nvSpPr>
          <p:spPr bwMode="auto">
            <a:xfrm flipV="1">
              <a:off x="5438317" y="1738243"/>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51" name="Line 15">
              <a:extLst>
                <a:ext uri="{FF2B5EF4-FFF2-40B4-BE49-F238E27FC236}">
                  <a16:creationId xmlns:a16="http://schemas.microsoft.com/office/drawing/2014/main" id="{EB484776-95B0-194A-86E6-2861371A7075}"/>
                </a:ext>
              </a:extLst>
            </p:cNvPr>
            <p:cNvSpPr>
              <a:spLocks noChangeShapeType="1"/>
            </p:cNvSpPr>
            <p:nvPr/>
          </p:nvSpPr>
          <p:spPr bwMode="auto">
            <a:xfrm>
              <a:off x="5438317" y="2082059"/>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55" name="Line 14">
              <a:extLst>
                <a:ext uri="{FF2B5EF4-FFF2-40B4-BE49-F238E27FC236}">
                  <a16:creationId xmlns:a16="http://schemas.microsoft.com/office/drawing/2014/main" id="{C6199551-8E98-E641-B56F-6FE3E2B7DED7}"/>
                </a:ext>
              </a:extLst>
            </p:cNvPr>
            <p:cNvSpPr>
              <a:spLocks noChangeShapeType="1"/>
            </p:cNvSpPr>
            <p:nvPr/>
          </p:nvSpPr>
          <p:spPr bwMode="auto">
            <a:xfrm>
              <a:off x="6233731" y="1737947"/>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56" name="TextBox 55">
              <a:extLst>
                <a:ext uri="{FF2B5EF4-FFF2-40B4-BE49-F238E27FC236}">
                  <a16:creationId xmlns:a16="http://schemas.microsoft.com/office/drawing/2014/main" id="{748471BF-ED35-C644-9195-6F2DE3F956A3}"/>
                </a:ext>
              </a:extLst>
            </p:cNvPr>
            <p:cNvSpPr txBox="1"/>
            <p:nvPr/>
          </p:nvSpPr>
          <p:spPr>
            <a:xfrm>
              <a:off x="6205299" y="1408097"/>
              <a:ext cx="979755"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Rain (0.5)</a:t>
              </a:r>
              <a:endParaRPr lang="en-US" dirty="0">
                <a:solidFill>
                  <a:schemeClr val="tx1"/>
                </a:solidFill>
                <a:latin typeface="Calibri" panose="020F0502020204030204" pitchFamily="34" charset="0"/>
                <a:cs typeface="Calibri" panose="020F0502020204030204" pitchFamily="34" charset="0"/>
              </a:endParaRPr>
            </a:p>
          </p:txBody>
        </p:sp>
        <p:sp>
          <p:nvSpPr>
            <p:cNvPr id="57" name="Line 14">
              <a:extLst>
                <a:ext uri="{FF2B5EF4-FFF2-40B4-BE49-F238E27FC236}">
                  <a16:creationId xmlns:a16="http://schemas.microsoft.com/office/drawing/2014/main" id="{EC8E00D0-3837-4545-91EF-C89CECB355D6}"/>
                </a:ext>
              </a:extLst>
            </p:cNvPr>
            <p:cNvSpPr>
              <a:spLocks noChangeShapeType="1"/>
            </p:cNvSpPr>
            <p:nvPr/>
          </p:nvSpPr>
          <p:spPr bwMode="auto">
            <a:xfrm>
              <a:off x="6240555" y="2425877"/>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59" name="TextBox 58">
              <a:extLst>
                <a:ext uri="{FF2B5EF4-FFF2-40B4-BE49-F238E27FC236}">
                  <a16:creationId xmlns:a16="http://schemas.microsoft.com/office/drawing/2014/main" id="{93BCCB8E-CE1E-FF4D-9E15-F5B7555AA190}"/>
                </a:ext>
              </a:extLst>
            </p:cNvPr>
            <p:cNvSpPr txBox="1"/>
            <p:nvPr/>
          </p:nvSpPr>
          <p:spPr>
            <a:xfrm>
              <a:off x="6266875" y="2104945"/>
              <a:ext cx="925253"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Sun (0.5)</a:t>
              </a:r>
              <a:endParaRPr lang="en-US" dirty="0">
                <a:solidFill>
                  <a:schemeClr val="tx1"/>
                </a:solidFill>
                <a:latin typeface="Calibri" panose="020F0502020204030204" pitchFamily="34" charset="0"/>
                <a:cs typeface="Calibri" panose="020F0502020204030204" pitchFamily="34" charset="0"/>
              </a:endParaRPr>
            </a:p>
          </p:txBody>
        </p:sp>
      </p:grpSp>
      <p:grpSp>
        <p:nvGrpSpPr>
          <p:cNvPr id="60" name="Group 59">
            <a:extLst>
              <a:ext uri="{FF2B5EF4-FFF2-40B4-BE49-F238E27FC236}">
                <a16:creationId xmlns:a16="http://schemas.microsoft.com/office/drawing/2014/main" id="{0D73230A-2FA6-4346-ABFE-1C4F9A91F546}"/>
              </a:ext>
            </a:extLst>
          </p:cNvPr>
          <p:cNvGrpSpPr/>
          <p:nvPr/>
        </p:nvGrpSpPr>
        <p:grpSpPr>
          <a:xfrm>
            <a:off x="1903617" y="2504969"/>
            <a:ext cx="2221281" cy="2260667"/>
            <a:chOff x="1896145" y="2084266"/>
            <a:chExt cx="3421970" cy="2260667"/>
          </a:xfrm>
        </p:grpSpPr>
        <p:sp>
          <p:nvSpPr>
            <p:cNvPr id="61" name="Line 7">
              <a:extLst>
                <a:ext uri="{FF2B5EF4-FFF2-40B4-BE49-F238E27FC236}">
                  <a16:creationId xmlns:a16="http://schemas.microsoft.com/office/drawing/2014/main" id="{06F18717-E4D7-7B42-ACEF-6598B806FF42}"/>
                </a:ext>
              </a:extLst>
            </p:cNvPr>
            <p:cNvSpPr>
              <a:spLocks noChangeShapeType="1"/>
            </p:cNvSpPr>
            <p:nvPr/>
          </p:nvSpPr>
          <p:spPr bwMode="auto">
            <a:xfrm flipV="1">
              <a:off x="1896145" y="2084266"/>
              <a:ext cx="2547078" cy="1164349"/>
            </a:xfrm>
            <a:prstGeom prst="line">
              <a:avLst/>
            </a:prstGeom>
            <a:solidFill>
              <a:schemeClr val="accent2">
                <a:lumMod val="75000"/>
              </a:schemeClr>
            </a:solid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63" name="Line 9">
              <a:extLst>
                <a:ext uri="{FF2B5EF4-FFF2-40B4-BE49-F238E27FC236}">
                  <a16:creationId xmlns:a16="http://schemas.microsoft.com/office/drawing/2014/main" id="{F4CE954D-E18B-5041-85CE-FA68A8B5B68A}"/>
                </a:ext>
              </a:extLst>
            </p:cNvPr>
            <p:cNvSpPr>
              <a:spLocks noChangeShapeType="1"/>
            </p:cNvSpPr>
            <p:nvPr/>
          </p:nvSpPr>
          <p:spPr bwMode="auto">
            <a:xfrm>
              <a:off x="1896146" y="3248615"/>
              <a:ext cx="2585894" cy="1096318"/>
            </a:xfrm>
            <a:prstGeom prst="line">
              <a:avLst/>
            </a:prstGeom>
            <a:solidFill>
              <a:schemeClr val="accent2">
                <a:lumMod val="75000"/>
              </a:schemeClr>
            </a:solid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64" name="Line 8">
              <a:extLst>
                <a:ext uri="{FF2B5EF4-FFF2-40B4-BE49-F238E27FC236}">
                  <a16:creationId xmlns:a16="http://schemas.microsoft.com/office/drawing/2014/main" id="{1FE70535-6F3D-0F4B-A34E-122E7E5A13A4}"/>
                </a:ext>
              </a:extLst>
            </p:cNvPr>
            <p:cNvSpPr>
              <a:spLocks noChangeShapeType="1"/>
            </p:cNvSpPr>
            <p:nvPr/>
          </p:nvSpPr>
          <p:spPr bwMode="auto">
            <a:xfrm>
              <a:off x="4475427" y="4344933"/>
              <a:ext cx="842688" cy="0"/>
            </a:xfrm>
            <a:prstGeom prst="line">
              <a:avLst/>
            </a:prstGeom>
            <a:solidFill>
              <a:schemeClr val="accent2">
                <a:lumMod val="75000"/>
              </a:schemeClr>
            </a:solid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65" name="Line 8">
              <a:extLst>
                <a:ext uri="{FF2B5EF4-FFF2-40B4-BE49-F238E27FC236}">
                  <a16:creationId xmlns:a16="http://schemas.microsoft.com/office/drawing/2014/main" id="{41762C3D-5294-0D4F-8AF4-48934A138FCF}"/>
                </a:ext>
              </a:extLst>
            </p:cNvPr>
            <p:cNvSpPr>
              <a:spLocks noChangeShapeType="1"/>
            </p:cNvSpPr>
            <p:nvPr/>
          </p:nvSpPr>
          <p:spPr bwMode="auto">
            <a:xfrm>
              <a:off x="4443223" y="2084267"/>
              <a:ext cx="842688" cy="0"/>
            </a:xfrm>
            <a:prstGeom prst="line">
              <a:avLst/>
            </a:prstGeom>
            <a:solidFill>
              <a:schemeClr val="accent2">
                <a:lumMod val="75000"/>
              </a:schemeClr>
            </a:solid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grpSp>
      <p:grpSp>
        <p:nvGrpSpPr>
          <p:cNvPr id="79" name="Group 78">
            <a:extLst>
              <a:ext uri="{FF2B5EF4-FFF2-40B4-BE49-F238E27FC236}">
                <a16:creationId xmlns:a16="http://schemas.microsoft.com/office/drawing/2014/main" id="{4CEA1E8A-3802-4C45-BF87-38472237F0A5}"/>
              </a:ext>
            </a:extLst>
          </p:cNvPr>
          <p:cNvGrpSpPr/>
          <p:nvPr/>
        </p:nvGrpSpPr>
        <p:grpSpPr>
          <a:xfrm>
            <a:off x="4124899" y="4091179"/>
            <a:ext cx="1945635" cy="1035402"/>
            <a:chOff x="4084035" y="1022613"/>
            <a:chExt cx="1945635" cy="1035402"/>
          </a:xfrm>
        </p:grpSpPr>
        <p:sp>
          <p:nvSpPr>
            <p:cNvPr id="80" name="Line 13">
              <a:extLst>
                <a:ext uri="{FF2B5EF4-FFF2-40B4-BE49-F238E27FC236}">
                  <a16:creationId xmlns:a16="http://schemas.microsoft.com/office/drawing/2014/main" id="{66EC058C-0275-284C-BA16-29C8067BF3F3}"/>
                </a:ext>
              </a:extLst>
            </p:cNvPr>
            <p:cNvSpPr>
              <a:spLocks noChangeShapeType="1"/>
            </p:cNvSpPr>
            <p:nvPr/>
          </p:nvSpPr>
          <p:spPr bwMode="auto">
            <a:xfrm flipV="1">
              <a:off x="4236434" y="1352759"/>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82" name="Line 15">
              <a:extLst>
                <a:ext uri="{FF2B5EF4-FFF2-40B4-BE49-F238E27FC236}">
                  <a16:creationId xmlns:a16="http://schemas.microsoft.com/office/drawing/2014/main" id="{6E97B9BC-FEDF-9D4B-BD6D-9AE2DA8BEFE3}"/>
                </a:ext>
              </a:extLst>
            </p:cNvPr>
            <p:cNvSpPr>
              <a:spLocks noChangeShapeType="1"/>
            </p:cNvSpPr>
            <p:nvPr/>
          </p:nvSpPr>
          <p:spPr bwMode="auto">
            <a:xfrm>
              <a:off x="4236434" y="1696575"/>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83" name="Oval 16">
              <a:extLst>
                <a:ext uri="{FF2B5EF4-FFF2-40B4-BE49-F238E27FC236}">
                  <a16:creationId xmlns:a16="http://schemas.microsoft.com/office/drawing/2014/main" id="{ACF6F02F-DF1B-4347-AE18-9F6DAAF85470}"/>
                </a:ext>
              </a:extLst>
            </p:cNvPr>
            <p:cNvSpPr>
              <a:spLocks noChangeArrowheads="1"/>
            </p:cNvSpPr>
            <p:nvPr/>
          </p:nvSpPr>
          <p:spPr bwMode="auto">
            <a:xfrm>
              <a:off x="4084035" y="1620376"/>
              <a:ext cx="152400" cy="152400"/>
            </a:xfrm>
            <a:prstGeom prst="ellipse">
              <a:avLst/>
            </a:prstGeom>
            <a:solidFill>
              <a:schemeClr val="accent5">
                <a:lumMod val="60000"/>
                <a:lumOff val="40000"/>
              </a:schemeClr>
            </a:solidFill>
            <a:ln w="9525">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87" name="Line 14">
              <a:extLst>
                <a:ext uri="{FF2B5EF4-FFF2-40B4-BE49-F238E27FC236}">
                  <a16:creationId xmlns:a16="http://schemas.microsoft.com/office/drawing/2014/main" id="{6B1F44BC-4BFB-BA41-8D82-842B02913477}"/>
                </a:ext>
              </a:extLst>
            </p:cNvPr>
            <p:cNvSpPr>
              <a:spLocks noChangeShapeType="1"/>
            </p:cNvSpPr>
            <p:nvPr/>
          </p:nvSpPr>
          <p:spPr bwMode="auto">
            <a:xfrm>
              <a:off x="5031848" y="1352463"/>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88" name="TextBox 87">
              <a:extLst>
                <a:ext uri="{FF2B5EF4-FFF2-40B4-BE49-F238E27FC236}">
                  <a16:creationId xmlns:a16="http://schemas.microsoft.com/office/drawing/2014/main" id="{1A85F5FB-1F49-974B-A219-6676514A5FCC}"/>
                </a:ext>
              </a:extLst>
            </p:cNvPr>
            <p:cNvSpPr txBox="1"/>
            <p:nvPr/>
          </p:nvSpPr>
          <p:spPr>
            <a:xfrm>
              <a:off x="5003416" y="1022613"/>
              <a:ext cx="979755"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Rain (0.5)</a:t>
              </a:r>
              <a:endParaRPr lang="en-US" dirty="0">
                <a:solidFill>
                  <a:schemeClr val="tx1"/>
                </a:solidFill>
                <a:latin typeface="Calibri" panose="020F0502020204030204" pitchFamily="34" charset="0"/>
                <a:cs typeface="Calibri" panose="020F0502020204030204" pitchFamily="34" charset="0"/>
              </a:endParaRPr>
            </a:p>
          </p:txBody>
        </p:sp>
        <p:sp>
          <p:nvSpPr>
            <p:cNvPr id="89" name="Line 14">
              <a:extLst>
                <a:ext uri="{FF2B5EF4-FFF2-40B4-BE49-F238E27FC236}">
                  <a16:creationId xmlns:a16="http://schemas.microsoft.com/office/drawing/2014/main" id="{000DB3DF-4942-9043-8E1D-1DA5575F2E56}"/>
                </a:ext>
              </a:extLst>
            </p:cNvPr>
            <p:cNvSpPr>
              <a:spLocks noChangeShapeType="1"/>
            </p:cNvSpPr>
            <p:nvPr/>
          </p:nvSpPr>
          <p:spPr bwMode="auto">
            <a:xfrm>
              <a:off x="5038672" y="2040393"/>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91" name="TextBox 90">
              <a:extLst>
                <a:ext uri="{FF2B5EF4-FFF2-40B4-BE49-F238E27FC236}">
                  <a16:creationId xmlns:a16="http://schemas.microsoft.com/office/drawing/2014/main" id="{ACFF31C6-50A1-E841-8829-DF560006FE52}"/>
                </a:ext>
              </a:extLst>
            </p:cNvPr>
            <p:cNvSpPr txBox="1"/>
            <p:nvPr/>
          </p:nvSpPr>
          <p:spPr>
            <a:xfrm>
              <a:off x="5064992" y="1719461"/>
              <a:ext cx="925253"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Sun (0.5)</a:t>
              </a:r>
              <a:endParaRPr lang="en-US" dirty="0">
                <a:solidFill>
                  <a:schemeClr val="tx1"/>
                </a:solidFill>
                <a:latin typeface="Calibri" panose="020F0502020204030204" pitchFamily="34" charset="0"/>
                <a:cs typeface="Calibri" panose="020F0502020204030204" pitchFamily="34" charset="0"/>
              </a:endParaRPr>
            </a:p>
          </p:txBody>
        </p:sp>
      </p:grpSp>
      <p:sp>
        <p:nvSpPr>
          <p:cNvPr id="101" name="TextBox 100">
            <a:extLst>
              <a:ext uri="{FF2B5EF4-FFF2-40B4-BE49-F238E27FC236}">
                <a16:creationId xmlns:a16="http://schemas.microsoft.com/office/drawing/2014/main" id="{F22F774A-FBE4-A249-8736-7C6228176A90}"/>
              </a:ext>
            </a:extLst>
          </p:cNvPr>
          <p:cNvSpPr txBox="1"/>
          <p:nvPr/>
        </p:nvSpPr>
        <p:spPr>
          <a:xfrm>
            <a:off x="725668" y="1853281"/>
            <a:ext cx="2746265" cy="523220"/>
          </a:xfrm>
          <a:prstGeom prst="rect">
            <a:avLst/>
          </a:prstGeom>
          <a:noFill/>
        </p:spPr>
        <p:txBody>
          <a:bodyPr wrap="none" rtlCol="0">
            <a:spAutoFit/>
          </a:bodyPr>
          <a:lstStyle/>
          <a:p>
            <a:r>
              <a:rPr lang="en-US" sz="1400" dirty="0">
                <a:solidFill>
                  <a:srgbClr val="C00000"/>
                </a:solidFill>
                <a:latin typeface="Calibri" panose="020F0502020204030204" pitchFamily="34" charset="0"/>
                <a:cs typeface="Calibri" panose="020F0502020204030204" pitchFamily="34" charset="0"/>
              </a:rPr>
              <a:t>E[V] = 0.5*0.5*(-10)+ 0.5*0.5*(-10)</a:t>
            </a:r>
          </a:p>
          <a:p>
            <a:r>
              <a:rPr lang="en-US" sz="1400" dirty="0">
                <a:solidFill>
                  <a:srgbClr val="C00000"/>
                </a:solidFill>
                <a:latin typeface="Calibri" panose="020F0502020204030204" pitchFamily="34" charset="0"/>
                <a:cs typeface="Calibri" panose="020F0502020204030204" pitchFamily="34" charset="0"/>
              </a:rPr>
              <a:t>            + 0.5*(-10) = </a:t>
            </a:r>
            <a:r>
              <a:rPr lang="en-US" sz="1400" b="1" dirty="0">
                <a:solidFill>
                  <a:srgbClr val="C00000"/>
                </a:solidFill>
                <a:latin typeface="Calibri" panose="020F0502020204030204" pitchFamily="34" charset="0"/>
                <a:cs typeface="Calibri" panose="020F0502020204030204" pitchFamily="34" charset="0"/>
              </a:rPr>
              <a:t>-10</a:t>
            </a:r>
            <a:endParaRPr lang="en-US" sz="1600" b="1" dirty="0">
              <a:solidFill>
                <a:srgbClr val="C00000"/>
              </a:solidFill>
              <a:latin typeface="Calibri" panose="020F0502020204030204" pitchFamily="34" charset="0"/>
              <a:cs typeface="Calibri" panose="020F0502020204030204" pitchFamily="34" charset="0"/>
            </a:endParaRPr>
          </a:p>
        </p:txBody>
      </p:sp>
      <p:sp>
        <p:nvSpPr>
          <p:cNvPr id="104" name="TextBox 103">
            <a:extLst>
              <a:ext uri="{FF2B5EF4-FFF2-40B4-BE49-F238E27FC236}">
                <a16:creationId xmlns:a16="http://schemas.microsoft.com/office/drawing/2014/main" id="{B1E67653-2FDD-4040-B0B1-7B7E65830443}"/>
              </a:ext>
            </a:extLst>
          </p:cNvPr>
          <p:cNvSpPr txBox="1"/>
          <p:nvPr/>
        </p:nvSpPr>
        <p:spPr>
          <a:xfrm>
            <a:off x="1641285" y="3783095"/>
            <a:ext cx="455574" cy="338554"/>
          </a:xfrm>
          <a:prstGeom prst="rect">
            <a:avLst/>
          </a:prstGeom>
          <a:noFill/>
        </p:spPr>
        <p:txBody>
          <a:bodyPr wrap="none" rtlCol="0">
            <a:spAutoFit/>
          </a:bodyPr>
          <a:lstStyle/>
          <a:p>
            <a:r>
              <a:rPr lang="en-US" sz="1600" b="1" dirty="0">
                <a:solidFill>
                  <a:srgbClr val="00B050"/>
                </a:solidFill>
                <a:latin typeface="Calibri" panose="020F0502020204030204" pitchFamily="34" charset="0"/>
                <a:cs typeface="Calibri" panose="020F0502020204030204" pitchFamily="34" charset="0"/>
              </a:rPr>
              <a:t>-10</a:t>
            </a:r>
            <a:endParaRPr lang="en-US" b="1" dirty="0">
              <a:solidFill>
                <a:srgbClr val="00B050"/>
              </a:solidFill>
              <a:latin typeface="Calibri" panose="020F0502020204030204" pitchFamily="34" charset="0"/>
              <a:cs typeface="Calibri" panose="020F0502020204030204" pitchFamily="34" charset="0"/>
            </a:endParaRPr>
          </a:p>
        </p:txBody>
      </p:sp>
      <p:sp>
        <p:nvSpPr>
          <p:cNvPr id="105" name="TextBox 104">
            <a:extLst>
              <a:ext uri="{FF2B5EF4-FFF2-40B4-BE49-F238E27FC236}">
                <a16:creationId xmlns:a16="http://schemas.microsoft.com/office/drawing/2014/main" id="{DAA5413B-D468-BE4A-BAB0-9CE1AA1070ED}"/>
              </a:ext>
            </a:extLst>
          </p:cNvPr>
          <p:cNvSpPr txBox="1"/>
          <p:nvPr/>
        </p:nvSpPr>
        <p:spPr>
          <a:xfrm>
            <a:off x="2851641" y="3548765"/>
            <a:ext cx="1119153" cy="307777"/>
          </a:xfrm>
          <a:prstGeom prst="rect">
            <a:avLst/>
          </a:prstGeom>
          <a:noFill/>
        </p:spPr>
        <p:txBody>
          <a:bodyPr wrap="none" rtlCol="0">
            <a:spAutoFit/>
          </a:bodyPr>
          <a:lstStyle/>
          <a:p>
            <a:r>
              <a:rPr lang="en-US" sz="1400" dirty="0">
                <a:solidFill>
                  <a:srgbClr val="00B050"/>
                </a:solidFill>
                <a:latin typeface="Calibri" panose="020F0502020204030204" pitchFamily="34" charset="0"/>
                <a:cs typeface="Calibri" panose="020F0502020204030204" pitchFamily="34" charset="0"/>
              </a:rPr>
              <a:t>max(-10,-30)</a:t>
            </a:r>
            <a:endParaRPr lang="en-US" sz="1600" dirty="0">
              <a:solidFill>
                <a:srgbClr val="00B050"/>
              </a:solidFill>
              <a:latin typeface="Calibri" panose="020F0502020204030204" pitchFamily="34" charset="0"/>
              <a:cs typeface="Calibri" panose="020F0502020204030204" pitchFamily="34" charset="0"/>
            </a:endParaRPr>
          </a:p>
        </p:txBody>
      </p:sp>
      <p:cxnSp>
        <p:nvCxnSpPr>
          <p:cNvPr id="106" name="Straight Arrow Connector 105">
            <a:extLst>
              <a:ext uri="{FF2B5EF4-FFF2-40B4-BE49-F238E27FC236}">
                <a16:creationId xmlns:a16="http://schemas.microsoft.com/office/drawing/2014/main" id="{D1F64A1F-69A7-C748-A36C-3A4C1FF99C15}"/>
              </a:ext>
            </a:extLst>
          </p:cNvPr>
          <p:cNvCxnSpPr>
            <a:cxnSpLocks/>
          </p:cNvCxnSpPr>
          <p:nvPr/>
        </p:nvCxnSpPr>
        <p:spPr>
          <a:xfrm flipH="1">
            <a:off x="2044436" y="3745518"/>
            <a:ext cx="774048" cy="206853"/>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66" name="Line 13">
            <a:extLst>
              <a:ext uri="{FF2B5EF4-FFF2-40B4-BE49-F238E27FC236}">
                <a16:creationId xmlns:a16="http://schemas.microsoft.com/office/drawing/2014/main" id="{4B000C0C-D093-4E42-94D0-BC09B735BA83}"/>
              </a:ext>
            </a:extLst>
          </p:cNvPr>
          <p:cNvSpPr>
            <a:spLocks noChangeShapeType="1"/>
          </p:cNvSpPr>
          <p:nvPr/>
        </p:nvSpPr>
        <p:spPr bwMode="auto">
          <a:xfrm flipV="1">
            <a:off x="6188320" y="4075107"/>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67" name="Line 15">
            <a:extLst>
              <a:ext uri="{FF2B5EF4-FFF2-40B4-BE49-F238E27FC236}">
                <a16:creationId xmlns:a16="http://schemas.microsoft.com/office/drawing/2014/main" id="{E80D5EF4-2E6A-B448-8F00-1283C53F2CC1}"/>
              </a:ext>
            </a:extLst>
          </p:cNvPr>
          <p:cNvSpPr>
            <a:spLocks noChangeShapeType="1"/>
          </p:cNvSpPr>
          <p:nvPr/>
        </p:nvSpPr>
        <p:spPr bwMode="auto">
          <a:xfrm>
            <a:off x="6188320" y="4418923"/>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69" name="Isosceles Triangle 102">
            <a:extLst>
              <a:ext uri="{FF2B5EF4-FFF2-40B4-BE49-F238E27FC236}">
                <a16:creationId xmlns:a16="http://schemas.microsoft.com/office/drawing/2014/main" id="{11344EC1-68EA-C84F-834A-C495D7200932}"/>
              </a:ext>
            </a:extLst>
          </p:cNvPr>
          <p:cNvSpPr/>
          <p:nvPr/>
        </p:nvSpPr>
        <p:spPr bwMode="auto">
          <a:xfrm rot="16200000">
            <a:off x="7963952" y="3937948"/>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70" name="Line 14">
            <a:extLst>
              <a:ext uri="{FF2B5EF4-FFF2-40B4-BE49-F238E27FC236}">
                <a16:creationId xmlns:a16="http://schemas.microsoft.com/office/drawing/2014/main" id="{BDF706BC-EC17-F84E-ABF7-E674FCDA96E0}"/>
              </a:ext>
            </a:extLst>
          </p:cNvPr>
          <p:cNvSpPr>
            <a:spLocks noChangeShapeType="1"/>
          </p:cNvSpPr>
          <p:nvPr/>
        </p:nvSpPr>
        <p:spPr bwMode="auto">
          <a:xfrm>
            <a:off x="6983734" y="4074811"/>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71" name="TextBox 70">
            <a:extLst>
              <a:ext uri="{FF2B5EF4-FFF2-40B4-BE49-F238E27FC236}">
                <a16:creationId xmlns:a16="http://schemas.microsoft.com/office/drawing/2014/main" id="{E5F44E0D-D1ED-B843-8743-02C9AF1C7AA5}"/>
              </a:ext>
            </a:extLst>
          </p:cNvPr>
          <p:cNvSpPr txBox="1"/>
          <p:nvPr/>
        </p:nvSpPr>
        <p:spPr>
          <a:xfrm>
            <a:off x="6990558" y="3768670"/>
            <a:ext cx="1128258"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Heavy (0.5)</a:t>
            </a:r>
            <a:endParaRPr lang="en-US" dirty="0">
              <a:solidFill>
                <a:schemeClr val="tx1"/>
              </a:solidFill>
              <a:latin typeface="Calibri" panose="020F0502020204030204" pitchFamily="34" charset="0"/>
              <a:cs typeface="Calibri" panose="020F0502020204030204" pitchFamily="34" charset="0"/>
            </a:endParaRPr>
          </a:p>
        </p:txBody>
      </p:sp>
      <p:sp>
        <p:nvSpPr>
          <p:cNvPr id="72" name="Line 14">
            <a:extLst>
              <a:ext uri="{FF2B5EF4-FFF2-40B4-BE49-F238E27FC236}">
                <a16:creationId xmlns:a16="http://schemas.microsoft.com/office/drawing/2014/main" id="{B7DA7847-C5BC-BD47-BB90-A900378B4ABD}"/>
              </a:ext>
            </a:extLst>
          </p:cNvPr>
          <p:cNvSpPr>
            <a:spLocks noChangeShapeType="1"/>
          </p:cNvSpPr>
          <p:nvPr/>
        </p:nvSpPr>
        <p:spPr bwMode="auto">
          <a:xfrm>
            <a:off x="6990558" y="4762741"/>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73" name="TextBox 72">
            <a:extLst>
              <a:ext uri="{FF2B5EF4-FFF2-40B4-BE49-F238E27FC236}">
                <a16:creationId xmlns:a16="http://schemas.microsoft.com/office/drawing/2014/main" id="{01F7D505-EF2C-E741-A9C3-AA12DAF38EA1}"/>
              </a:ext>
            </a:extLst>
          </p:cNvPr>
          <p:cNvSpPr txBox="1"/>
          <p:nvPr/>
        </p:nvSpPr>
        <p:spPr>
          <a:xfrm>
            <a:off x="7016878" y="4441809"/>
            <a:ext cx="990977"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Mild (0.5)</a:t>
            </a:r>
            <a:endParaRPr lang="en-US" dirty="0">
              <a:solidFill>
                <a:schemeClr val="tx1"/>
              </a:solidFill>
              <a:latin typeface="Calibri" panose="020F0502020204030204" pitchFamily="34" charset="0"/>
              <a:cs typeface="Calibri" panose="020F0502020204030204" pitchFamily="34" charset="0"/>
            </a:endParaRPr>
          </a:p>
        </p:txBody>
      </p:sp>
      <p:sp>
        <p:nvSpPr>
          <p:cNvPr id="74" name="TextBox 73">
            <a:extLst>
              <a:ext uri="{FF2B5EF4-FFF2-40B4-BE49-F238E27FC236}">
                <a16:creationId xmlns:a16="http://schemas.microsoft.com/office/drawing/2014/main" id="{9D798C7E-3253-894E-8443-8BDE06AC5A11}"/>
              </a:ext>
            </a:extLst>
          </p:cNvPr>
          <p:cNvSpPr txBox="1"/>
          <p:nvPr/>
        </p:nvSpPr>
        <p:spPr>
          <a:xfrm>
            <a:off x="8264872" y="3911387"/>
            <a:ext cx="559769"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-100</a:t>
            </a:r>
            <a:endParaRPr lang="en-US" dirty="0">
              <a:latin typeface="Calibri" panose="020F0502020204030204" pitchFamily="34" charset="0"/>
              <a:cs typeface="Calibri" panose="020F0502020204030204" pitchFamily="34" charset="0"/>
            </a:endParaRPr>
          </a:p>
        </p:txBody>
      </p:sp>
      <p:sp>
        <p:nvSpPr>
          <p:cNvPr id="77" name="Isosceles Triangle 102">
            <a:extLst>
              <a:ext uri="{FF2B5EF4-FFF2-40B4-BE49-F238E27FC236}">
                <a16:creationId xmlns:a16="http://schemas.microsoft.com/office/drawing/2014/main" id="{9B2CC29B-AFBE-AC46-9B64-CCDBC040CFB8}"/>
              </a:ext>
            </a:extLst>
          </p:cNvPr>
          <p:cNvSpPr/>
          <p:nvPr/>
        </p:nvSpPr>
        <p:spPr bwMode="auto">
          <a:xfrm rot="16200000">
            <a:off x="7959277" y="4625582"/>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78" name="TextBox 77">
            <a:extLst>
              <a:ext uri="{FF2B5EF4-FFF2-40B4-BE49-F238E27FC236}">
                <a16:creationId xmlns:a16="http://schemas.microsoft.com/office/drawing/2014/main" id="{871C1D6F-A125-BC4E-AF54-235E9485BD1C}"/>
              </a:ext>
            </a:extLst>
          </p:cNvPr>
          <p:cNvSpPr txBox="1"/>
          <p:nvPr/>
        </p:nvSpPr>
        <p:spPr>
          <a:xfrm>
            <a:off x="8260197" y="4599021"/>
            <a:ext cx="455574"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-20</a:t>
            </a:r>
            <a:endParaRPr lang="en-US" dirty="0">
              <a:latin typeface="Calibri" panose="020F0502020204030204" pitchFamily="34" charset="0"/>
              <a:cs typeface="Calibri" panose="020F0502020204030204" pitchFamily="34" charset="0"/>
            </a:endParaRPr>
          </a:p>
        </p:txBody>
      </p:sp>
      <p:sp>
        <p:nvSpPr>
          <p:cNvPr id="113" name="Oval 16">
            <a:extLst>
              <a:ext uri="{FF2B5EF4-FFF2-40B4-BE49-F238E27FC236}">
                <a16:creationId xmlns:a16="http://schemas.microsoft.com/office/drawing/2014/main" id="{8801EF73-EADF-0F46-AB34-8222D5141022}"/>
              </a:ext>
            </a:extLst>
          </p:cNvPr>
          <p:cNvSpPr>
            <a:spLocks noChangeArrowheads="1"/>
          </p:cNvSpPr>
          <p:nvPr/>
        </p:nvSpPr>
        <p:spPr bwMode="auto">
          <a:xfrm>
            <a:off x="6019800" y="4338294"/>
            <a:ext cx="152400" cy="152400"/>
          </a:xfrm>
          <a:prstGeom prst="ellipse">
            <a:avLst/>
          </a:prstGeom>
          <a:solidFill>
            <a:schemeClr val="accent5">
              <a:lumMod val="60000"/>
              <a:lumOff val="40000"/>
            </a:schemeClr>
          </a:solidFill>
          <a:ln w="9525">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14" name="Line 13">
            <a:extLst>
              <a:ext uri="{FF2B5EF4-FFF2-40B4-BE49-F238E27FC236}">
                <a16:creationId xmlns:a16="http://schemas.microsoft.com/office/drawing/2014/main" id="{5CB0105D-9AB0-F648-9C91-E574F40E76E8}"/>
              </a:ext>
            </a:extLst>
          </p:cNvPr>
          <p:cNvSpPr>
            <a:spLocks noChangeShapeType="1"/>
          </p:cNvSpPr>
          <p:nvPr/>
        </p:nvSpPr>
        <p:spPr bwMode="auto">
          <a:xfrm flipV="1">
            <a:off x="6210879" y="1804532"/>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15" name="Line 15">
            <a:extLst>
              <a:ext uri="{FF2B5EF4-FFF2-40B4-BE49-F238E27FC236}">
                <a16:creationId xmlns:a16="http://schemas.microsoft.com/office/drawing/2014/main" id="{FC46DC24-AE42-CC4C-BD68-1C972C2E5154}"/>
              </a:ext>
            </a:extLst>
          </p:cNvPr>
          <p:cNvSpPr>
            <a:spLocks noChangeShapeType="1"/>
          </p:cNvSpPr>
          <p:nvPr/>
        </p:nvSpPr>
        <p:spPr bwMode="auto">
          <a:xfrm>
            <a:off x="6210879" y="2148348"/>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16" name="Isosceles Triangle 102">
            <a:extLst>
              <a:ext uri="{FF2B5EF4-FFF2-40B4-BE49-F238E27FC236}">
                <a16:creationId xmlns:a16="http://schemas.microsoft.com/office/drawing/2014/main" id="{F2CE2F9D-1AD6-7D4B-917B-F26F5EFA3878}"/>
              </a:ext>
            </a:extLst>
          </p:cNvPr>
          <p:cNvSpPr/>
          <p:nvPr/>
        </p:nvSpPr>
        <p:spPr bwMode="auto">
          <a:xfrm rot="16200000">
            <a:off x="7986511" y="1667373"/>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17" name="Line 14">
            <a:extLst>
              <a:ext uri="{FF2B5EF4-FFF2-40B4-BE49-F238E27FC236}">
                <a16:creationId xmlns:a16="http://schemas.microsoft.com/office/drawing/2014/main" id="{F45831A0-769C-ED48-8DFF-75B5A3D62DA6}"/>
              </a:ext>
            </a:extLst>
          </p:cNvPr>
          <p:cNvSpPr>
            <a:spLocks noChangeShapeType="1"/>
          </p:cNvSpPr>
          <p:nvPr/>
        </p:nvSpPr>
        <p:spPr bwMode="auto">
          <a:xfrm>
            <a:off x="7006293" y="1804236"/>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18" name="TextBox 117">
            <a:extLst>
              <a:ext uri="{FF2B5EF4-FFF2-40B4-BE49-F238E27FC236}">
                <a16:creationId xmlns:a16="http://schemas.microsoft.com/office/drawing/2014/main" id="{FEDD87D8-C1E5-6D4C-A280-79F6346F7BC3}"/>
              </a:ext>
            </a:extLst>
          </p:cNvPr>
          <p:cNvSpPr txBox="1"/>
          <p:nvPr/>
        </p:nvSpPr>
        <p:spPr>
          <a:xfrm>
            <a:off x="7013591" y="1488716"/>
            <a:ext cx="1128258"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Heavy (0.5)</a:t>
            </a:r>
            <a:endParaRPr lang="en-US" dirty="0">
              <a:solidFill>
                <a:schemeClr val="tx1"/>
              </a:solidFill>
              <a:latin typeface="Calibri" panose="020F0502020204030204" pitchFamily="34" charset="0"/>
              <a:cs typeface="Calibri" panose="020F0502020204030204" pitchFamily="34" charset="0"/>
            </a:endParaRPr>
          </a:p>
        </p:txBody>
      </p:sp>
      <p:sp>
        <p:nvSpPr>
          <p:cNvPr id="119" name="Line 14">
            <a:extLst>
              <a:ext uri="{FF2B5EF4-FFF2-40B4-BE49-F238E27FC236}">
                <a16:creationId xmlns:a16="http://schemas.microsoft.com/office/drawing/2014/main" id="{54523ED5-CA5C-1743-B8B4-091AAF110A59}"/>
              </a:ext>
            </a:extLst>
          </p:cNvPr>
          <p:cNvSpPr>
            <a:spLocks noChangeShapeType="1"/>
          </p:cNvSpPr>
          <p:nvPr/>
        </p:nvSpPr>
        <p:spPr bwMode="auto">
          <a:xfrm>
            <a:off x="7013117" y="2492166"/>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20" name="TextBox 119">
            <a:extLst>
              <a:ext uri="{FF2B5EF4-FFF2-40B4-BE49-F238E27FC236}">
                <a16:creationId xmlns:a16="http://schemas.microsoft.com/office/drawing/2014/main" id="{A6DB7925-39C7-0342-875F-711BDB3D2E1A}"/>
              </a:ext>
            </a:extLst>
          </p:cNvPr>
          <p:cNvSpPr txBox="1"/>
          <p:nvPr/>
        </p:nvSpPr>
        <p:spPr>
          <a:xfrm>
            <a:off x="7039437" y="2171234"/>
            <a:ext cx="990977"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Mild (0.5)</a:t>
            </a:r>
            <a:endParaRPr lang="en-US" dirty="0">
              <a:solidFill>
                <a:schemeClr val="tx1"/>
              </a:solidFill>
              <a:latin typeface="Calibri" panose="020F0502020204030204" pitchFamily="34" charset="0"/>
              <a:cs typeface="Calibri" panose="020F0502020204030204" pitchFamily="34" charset="0"/>
            </a:endParaRPr>
          </a:p>
        </p:txBody>
      </p:sp>
      <p:sp>
        <p:nvSpPr>
          <p:cNvPr id="121" name="TextBox 120">
            <a:extLst>
              <a:ext uri="{FF2B5EF4-FFF2-40B4-BE49-F238E27FC236}">
                <a16:creationId xmlns:a16="http://schemas.microsoft.com/office/drawing/2014/main" id="{AFDD3A67-076B-034D-84BF-2B893DC3EC1C}"/>
              </a:ext>
            </a:extLst>
          </p:cNvPr>
          <p:cNvSpPr txBox="1"/>
          <p:nvPr/>
        </p:nvSpPr>
        <p:spPr>
          <a:xfrm>
            <a:off x="8287431" y="1640812"/>
            <a:ext cx="455574"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-10</a:t>
            </a:r>
            <a:endParaRPr lang="en-US" dirty="0">
              <a:latin typeface="Calibri" panose="020F0502020204030204" pitchFamily="34" charset="0"/>
              <a:cs typeface="Calibri" panose="020F0502020204030204" pitchFamily="34" charset="0"/>
            </a:endParaRPr>
          </a:p>
        </p:txBody>
      </p:sp>
      <p:sp>
        <p:nvSpPr>
          <p:cNvPr id="122" name="Isosceles Triangle 102">
            <a:extLst>
              <a:ext uri="{FF2B5EF4-FFF2-40B4-BE49-F238E27FC236}">
                <a16:creationId xmlns:a16="http://schemas.microsoft.com/office/drawing/2014/main" id="{385E9826-2865-044E-ACFC-C950F0D7E35A}"/>
              </a:ext>
            </a:extLst>
          </p:cNvPr>
          <p:cNvSpPr/>
          <p:nvPr/>
        </p:nvSpPr>
        <p:spPr bwMode="auto">
          <a:xfrm rot="16200000">
            <a:off x="7981836" y="2355007"/>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23" name="TextBox 122">
            <a:extLst>
              <a:ext uri="{FF2B5EF4-FFF2-40B4-BE49-F238E27FC236}">
                <a16:creationId xmlns:a16="http://schemas.microsoft.com/office/drawing/2014/main" id="{2FF9A445-6BF0-D944-9753-57A98CC6AB5E}"/>
              </a:ext>
            </a:extLst>
          </p:cNvPr>
          <p:cNvSpPr txBox="1"/>
          <p:nvPr/>
        </p:nvSpPr>
        <p:spPr>
          <a:xfrm>
            <a:off x="8282756" y="2328446"/>
            <a:ext cx="455574"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-10</a:t>
            </a:r>
            <a:endParaRPr lang="en-US" dirty="0">
              <a:latin typeface="Calibri" panose="020F0502020204030204" pitchFamily="34" charset="0"/>
              <a:cs typeface="Calibri" panose="020F0502020204030204" pitchFamily="34" charset="0"/>
            </a:endParaRPr>
          </a:p>
        </p:txBody>
      </p:sp>
      <p:sp>
        <p:nvSpPr>
          <p:cNvPr id="124" name="Oval 16">
            <a:extLst>
              <a:ext uri="{FF2B5EF4-FFF2-40B4-BE49-F238E27FC236}">
                <a16:creationId xmlns:a16="http://schemas.microsoft.com/office/drawing/2014/main" id="{05CCA3CA-D134-E348-8CCC-0042F051D35F}"/>
              </a:ext>
            </a:extLst>
          </p:cNvPr>
          <p:cNvSpPr>
            <a:spLocks noChangeArrowheads="1"/>
          </p:cNvSpPr>
          <p:nvPr/>
        </p:nvSpPr>
        <p:spPr bwMode="auto">
          <a:xfrm>
            <a:off x="6042359" y="2067719"/>
            <a:ext cx="152400" cy="152400"/>
          </a:xfrm>
          <a:prstGeom prst="ellipse">
            <a:avLst/>
          </a:prstGeom>
          <a:solidFill>
            <a:schemeClr val="accent5">
              <a:lumMod val="60000"/>
              <a:lumOff val="40000"/>
            </a:schemeClr>
          </a:solidFill>
          <a:ln w="9525">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76" name="Isosceles Triangle 47">
            <a:extLst>
              <a:ext uri="{FF2B5EF4-FFF2-40B4-BE49-F238E27FC236}">
                <a16:creationId xmlns:a16="http://schemas.microsoft.com/office/drawing/2014/main" id="{B5B42923-6D04-864F-8C9F-749BD0EA7F17}"/>
              </a:ext>
            </a:extLst>
          </p:cNvPr>
          <p:cNvSpPr/>
          <p:nvPr/>
        </p:nvSpPr>
        <p:spPr bwMode="auto">
          <a:xfrm rot="16200000">
            <a:off x="6059952" y="2720529"/>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90" name="TextBox 89">
            <a:extLst>
              <a:ext uri="{FF2B5EF4-FFF2-40B4-BE49-F238E27FC236}">
                <a16:creationId xmlns:a16="http://schemas.microsoft.com/office/drawing/2014/main" id="{68DF9806-9A08-9B43-BE58-077C651CCC48}"/>
              </a:ext>
            </a:extLst>
          </p:cNvPr>
          <p:cNvSpPr txBox="1"/>
          <p:nvPr/>
        </p:nvSpPr>
        <p:spPr>
          <a:xfrm>
            <a:off x="6398000" y="2688115"/>
            <a:ext cx="455574"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-10</a:t>
            </a:r>
            <a:endParaRPr lang="en-US" dirty="0">
              <a:latin typeface="Calibri" panose="020F0502020204030204" pitchFamily="34" charset="0"/>
              <a:cs typeface="Calibri" panose="020F0502020204030204" pitchFamily="34" charset="0"/>
            </a:endParaRPr>
          </a:p>
        </p:txBody>
      </p:sp>
      <p:sp>
        <p:nvSpPr>
          <p:cNvPr id="94" name="Isosceles Triangle 47">
            <a:extLst>
              <a:ext uri="{FF2B5EF4-FFF2-40B4-BE49-F238E27FC236}">
                <a16:creationId xmlns:a16="http://schemas.microsoft.com/office/drawing/2014/main" id="{42ACBBEF-5FD5-0D4F-AC6A-A2077B1FC31C}"/>
              </a:ext>
            </a:extLst>
          </p:cNvPr>
          <p:cNvSpPr/>
          <p:nvPr/>
        </p:nvSpPr>
        <p:spPr bwMode="auto">
          <a:xfrm rot="16200000">
            <a:off x="6071972" y="4971090"/>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95" name="TextBox 94">
            <a:extLst>
              <a:ext uri="{FF2B5EF4-FFF2-40B4-BE49-F238E27FC236}">
                <a16:creationId xmlns:a16="http://schemas.microsoft.com/office/drawing/2014/main" id="{1741A72A-E0DD-584F-AAB5-7ED68D2FF857}"/>
              </a:ext>
            </a:extLst>
          </p:cNvPr>
          <p:cNvSpPr txBox="1"/>
          <p:nvPr/>
        </p:nvSpPr>
        <p:spPr>
          <a:xfrm>
            <a:off x="6410020" y="4938676"/>
            <a:ext cx="288862"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0</a:t>
            </a:r>
            <a:endParaRPr lang="en-US" dirty="0">
              <a:latin typeface="Calibri" panose="020F0502020204030204" pitchFamily="34" charset="0"/>
              <a:cs typeface="Calibri" panose="020F0502020204030204" pitchFamily="34" charset="0"/>
            </a:endParaRPr>
          </a:p>
        </p:txBody>
      </p:sp>
      <p:sp>
        <p:nvSpPr>
          <p:cNvPr id="97" name="TextBox 96">
            <a:extLst>
              <a:ext uri="{FF2B5EF4-FFF2-40B4-BE49-F238E27FC236}">
                <a16:creationId xmlns:a16="http://schemas.microsoft.com/office/drawing/2014/main" id="{7E968431-4438-7E42-B1B8-053A3F52473D}"/>
              </a:ext>
            </a:extLst>
          </p:cNvPr>
          <p:cNvSpPr txBox="1"/>
          <p:nvPr/>
        </p:nvSpPr>
        <p:spPr>
          <a:xfrm>
            <a:off x="763410" y="4965589"/>
            <a:ext cx="2837636" cy="523220"/>
          </a:xfrm>
          <a:prstGeom prst="rect">
            <a:avLst/>
          </a:prstGeom>
          <a:noFill/>
        </p:spPr>
        <p:txBody>
          <a:bodyPr wrap="none" rtlCol="0">
            <a:spAutoFit/>
          </a:bodyPr>
          <a:lstStyle/>
          <a:p>
            <a:r>
              <a:rPr lang="en-US" sz="1400" dirty="0">
                <a:solidFill>
                  <a:srgbClr val="C00000"/>
                </a:solidFill>
                <a:latin typeface="Calibri" panose="020F0502020204030204" pitchFamily="34" charset="0"/>
                <a:cs typeface="Calibri" panose="020F0502020204030204" pitchFamily="34" charset="0"/>
              </a:rPr>
              <a:t>E[V] = 0.5*0.5*(-100)+ 0.5*0.5*(-20)</a:t>
            </a:r>
          </a:p>
          <a:p>
            <a:r>
              <a:rPr lang="en-US" sz="1400" dirty="0">
                <a:solidFill>
                  <a:srgbClr val="C00000"/>
                </a:solidFill>
                <a:latin typeface="Calibri" panose="020F0502020204030204" pitchFamily="34" charset="0"/>
                <a:cs typeface="Calibri" panose="020F0502020204030204" pitchFamily="34" charset="0"/>
              </a:rPr>
              <a:t>            + 0.5*(0) = </a:t>
            </a:r>
            <a:r>
              <a:rPr lang="en-US" sz="1400" b="1" dirty="0">
                <a:solidFill>
                  <a:srgbClr val="C00000"/>
                </a:solidFill>
                <a:latin typeface="Calibri" panose="020F0502020204030204" pitchFamily="34" charset="0"/>
                <a:cs typeface="Calibri" panose="020F0502020204030204" pitchFamily="34" charset="0"/>
              </a:rPr>
              <a:t>-30</a:t>
            </a:r>
            <a:endParaRPr lang="en-US" sz="1600" b="1" dirty="0">
              <a:solidFill>
                <a:srgbClr val="C00000"/>
              </a:solidFill>
              <a:latin typeface="Calibri" panose="020F0502020204030204" pitchFamily="34" charset="0"/>
              <a:cs typeface="Calibri" panose="020F0502020204030204" pitchFamily="34" charset="0"/>
            </a:endParaRPr>
          </a:p>
        </p:txBody>
      </p:sp>
      <p:sp>
        <p:nvSpPr>
          <p:cNvPr id="62" name="Title 1">
            <a:extLst>
              <a:ext uri="{FF2B5EF4-FFF2-40B4-BE49-F238E27FC236}">
                <a16:creationId xmlns:a16="http://schemas.microsoft.com/office/drawing/2014/main" id="{F6019730-D96C-A847-AA1E-E453949E1133}"/>
              </a:ext>
            </a:extLst>
          </p:cNvPr>
          <p:cNvSpPr>
            <a:spLocks noGrp="1"/>
          </p:cNvSpPr>
          <p:nvPr>
            <p:ph type="title"/>
          </p:nvPr>
        </p:nvSpPr>
        <p:spPr>
          <a:xfrm>
            <a:off x="628650" y="-223838"/>
            <a:ext cx="7886700" cy="1325563"/>
          </a:xfrm>
        </p:spPr>
        <p:txBody>
          <a:bodyPr>
            <a:normAutofit/>
          </a:bodyPr>
          <a:lstStyle/>
          <a:p>
            <a:pPr algn="ctr"/>
            <a:r>
              <a:rPr lang="en-US" sz="2400" dirty="0"/>
              <a:t>Example 2: Compound events/</a:t>
            </a:r>
            <a:br>
              <a:rPr lang="en-US" sz="2400" dirty="0"/>
            </a:br>
            <a:r>
              <a:rPr lang="en-US" sz="2400" dirty="0"/>
              <a:t>conditional probabilities</a:t>
            </a:r>
          </a:p>
        </p:txBody>
      </p:sp>
    </p:spTree>
    <p:extLst>
      <p:ext uri="{BB962C8B-B14F-4D97-AF65-F5344CB8AC3E}">
        <p14:creationId xmlns:p14="http://schemas.microsoft.com/office/powerpoint/2010/main" val="3467519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70"/>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1"/>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72"/>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4"/>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7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13"/>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01"/>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97"/>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05"/>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10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 grpId="0"/>
      <p:bldP spid="104" grpId="0"/>
      <p:bldP spid="105" grpId="0"/>
      <p:bldP spid="66" grpId="0" animBg="1"/>
      <p:bldP spid="67" grpId="0" animBg="1"/>
      <p:bldP spid="69" grpId="0" animBg="1"/>
      <p:bldP spid="70" grpId="0" animBg="1"/>
      <p:bldP spid="71" grpId="0"/>
      <p:bldP spid="72" grpId="0" animBg="1"/>
      <p:bldP spid="73" grpId="0"/>
      <p:bldP spid="74" grpId="0"/>
      <p:bldP spid="77" grpId="0" animBg="1"/>
      <p:bldP spid="78" grpId="0"/>
      <p:bldP spid="113" grpId="0" animBg="1"/>
      <p:bldP spid="114" grpId="0" animBg="1"/>
      <p:bldP spid="115" grpId="0" animBg="1"/>
      <p:bldP spid="116" grpId="0" animBg="1"/>
      <p:bldP spid="117" grpId="0" animBg="1"/>
      <p:bldP spid="118" grpId="0"/>
      <p:bldP spid="119" grpId="0" animBg="1"/>
      <p:bldP spid="120" grpId="0"/>
      <p:bldP spid="121" grpId="0"/>
      <p:bldP spid="122" grpId="0" animBg="1"/>
      <p:bldP spid="123" grpId="0"/>
      <p:bldP spid="124" grpId="0" animBg="1"/>
      <p:bldP spid="9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Compound decision trees</a:t>
            </a:r>
          </a:p>
        </p:txBody>
      </p:sp>
      <p:sp>
        <p:nvSpPr>
          <p:cNvPr id="108" name="Rectangle 107">
            <a:extLst>
              <a:ext uri="{FF2B5EF4-FFF2-40B4-BE49-F238E27FC236}">
                <a16:creationId xmlns:a16="http://schemas.microsoft.com/office/drawing/2014/main" id="{3BE08FF5-9FA6-CB43-9DD1-ABAB7088F812}"/>
              </a:ext>
            </a:extLst>
          </p:cNvPr>
          <p:cNvSpPr/>
          <p:nvPr/>
        </p:nvSpPr>
        <p:spPr>
          <a:xfrm>
            <a:off x="1447800" y="1699359"/>
            <a:ext cx="3429000" cy="1323439"/>
          </a:xfrm>
          <a:prstGeom prst="rect">
            <a:avLst/>
          </a:prstGeom>
        </p:spPr>
        <p:txBody>
          <a:bodyPr wrap="square">
            <a:spAutoFit/>
          </a:bodyPr>
          <a:lstStyle/>
          <a:p>
            <a:pPr>
              <a:spcBef>
                <a:spcPts val="1600"/>
              </a:spcBef>
            </a:pPr>
            <a:r>
              <a:rPr lang="en-US" sz="2000" dirty="0">
                <a:latin typeface="Calibri" panose="020F0502020204030204" pitchFamily="34" charset="0"/>
                <a:cs typeface="Calibri" panose="020F0502020204030204" pitchFamily="34" charset="0"/>
              </a:rPr>
              <a:t>If it is sunny you have the option to go to the beach,</a:t>
            </a:r>
            <a:br>
              <a:rPr lang="en-US" sz="2000" dirty="0">
                <a:latin typeface="Calibri" panose="020F0502020204030204" pitchFamily="34" charset="0"/>
                <a:cs typeface="Calibri" panose="020F0502020204030204" pitchFamily="34" charset="0"/>
              </a:rPr>
            </a:br>
            <a:r>
              <a:rPr lang="en-US" sz="2000" dirty="0">
                <a:latin typeface="Calibri" panose="020F0502020204030204" pitchFamily="34" charset="0"/>
                <a:cs typeface="Calibri" panose="020F0502020204030204" pitchFamily="34" charset="0"/>
              </a:rPr>
              <a:t>If you go to the beach, add 50 to your payoff</a:t>
            </a:r>
          </a:p>
        </p:txBody>
      </p:sp>
      <p:graphicFrame>
        <p:nvGraphicFramePr>
          <p:cNvPr id="109" name="Table 108">
            <a:extLst>
              <a:ext uri="{FF2B5EF4-FFF2-40B4-BE49-F238E27FC236}">
                <a16:creationId xmlns:a16="http://schemas.microsoft.com/office/drawing/2014/main" id="{1438DE85-86B9-4B4A-9726-1308605D941C}"/>
              </a:ext>
            </a:extLst>
          </p:cNvPr>
          <p:cNvGraphicFramePr>
            <a:graphicFrameLocks noGrp="1"/>
          </p:cNvGraphicFramePr>
          <p:nvPr/>
        </p:nvGraphicFramePr>
        <p:xfrm>
          <a:off x="1447798" y="4033044"/>
          <a:ext cx="6019802" cy="1752600"/>
        </p:xfrm>
        <a:graphic>
          <a:graphicData uri="http://schemas.openxmlformats.org/drawingml/2006/table">
            <a:tbl>
              <a:tblPr firstRow="1" bandRow="1">
                <a:tableStyleId>{5C22544A-7EE6-4342-B048-85BDC9FD1C3A}</a:tableStyleId>
              </a:tblPr>
              <a:tblGrid>
                <a:gridCol w="2895600">
                  <a:extLst>
                    <a:ext uri="{9D8B030D-6E8A-4147-A177-3AD203B41FA5}">
                      <a16:colId xmlns:a16="http://schemas.microsoft.com/office/drawing/2014/main" val="1905278553"/>
                    </a:ext>
                  </a:extLst>
                </a:gridCol>
                <a:gridCol w="1524000">
                  <a:extLst>
                    <a:ext uri="{9D8B030D-6E8A-4147-A177-3AD203B41FA5}">
                      <a16:colId xmlns:a16="http://schemas.microsoft.com/office/drawing/2014/main" val="2373218102"/>
                    </a:ext>
                  </a:extLst>
                </a:gridCol>
                <a:gridCol w="1600202">
                  <a:extLst>
                    <a:ext uri="{9D8B030D-6E8A-4147-A177-3AD203B41FA5}">
                      <a16:colId xmlns:a16="http://schemas.microsoft.com/office/drawing/2014/main" val="3046798876"/>
                    </a:ext>
                  </a:extLst>
                </a:gridCol>
              </a:tblGrid>
              <a:tr h="370840">
                <a:tc gridSpan="3">
                  <a:txBody>
                    <a:bodyPr/>
                    <a:lstStyle/>
                    <a:p>
                      <a:pPr algn="ctr"/>
                      <a:r>
                        <a:rPr lang="en-US" dirty="0">
                          <a:solidFill>
                            <a:schemeClr val="tx1"/>
                          </a:solidFill>
                          <a:latin typeface="Calibri" panose="020F0502020204030204" pitchFamily="34" charset="0"/>
                          <a:cs typeface="Calibri" panose="020F0502020204030204" pitchFamily="34" charset="0"/>
                        </a:rPr>
                        <a:t>Partial payoff table (if it is sunny)</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endParaRPr lang="en-US" dirty="0">
                        <a:solidFill>
                          <a:schemeClr val="tx1"/>
                        </a:solidFill>
                        <a:latin typeface="Garamond" panose="02020404030301010803" pitchFamily="18"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hMerge="1">
                  <a:txBody>
                    <a:bodyPr/>
                    <a:lstStyle/>
                    <a:p>
                      <a:pPr algn="ctr"/>
                      <a:endParaRPr lang="en-US" dirty="0">
                        <a:solidFill>
                          <a:schemeClr val="tx1"/>
                        </a:solidFill>
                        <a:latin typeface="Calibri" panose="020F0502020204030204" pitchFamily="34" charset="0"/>
                        <a:cs typeface="Calibri" panose="020F050202020403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11151029"/>
                  </a:ext>
                </a:extLst>
              </a:tr>
              <a:tr h="370840">
                <a:tc>
                  <a:txBody>
                    <a:bodyPr/>
                    <a:lstStyle/>
                    <a:p>
                      <a:r>
                        <a:rPr lang="en-US" dirty="0">
                          <a:solidFill>
                            <a:schemeClr val="tx1"/>
                          </a:solidFill>
                          <a:latin typeface="Calibri" panose="020F0502020204030204" pitchFamily="34" charset="0"/>
                          <a:cs typeface="Calibri" panose="020F0502020204030204" pitchFamily="34" charset="0"/>
                        </a:rPr>
                        <a:t>Decision: go to the beach?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dirty="0">
                          <a:solidFill>
                            <a:schemeClr val="tx1"/>
                          </a:solidFill>
                          <a:latin typeface="Calibri" panose="020F0502020204030204" pitchFamily="34" charset="0"/>
                          <a:cs typeface="Calibri" panose="020F0502020204030204" pitchFamily="34" charset="0"/>
                        </a:rPr>
                        <a:t>State: Sunny, took umbrella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latin typeface="Calibri" panose="020F0502020204030204" pitchFamily="34" charset="0"/>
                          <a:cs typeface="Calibri" panose="020F0502020204030204" pitchFamily="34" charset="0"/>
                        </a:rPr>
                        <a:t>State: Sunny, no umbrella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984009409"/>
                  </a:ext>
                </a:extLst>
              </a:tr>
              <a:tr h="370840">
                <a:tc>
                  <a:txBody>
                    <a:bodyPr/>
                    <a:lstStyle/>
                    <a:p>
                      <a:r>
                        <a:rPr lang="en-US" dirty="0">
                          <a:latin typeface="Calibri" panose="020F0502020204030204" pitchFamily="34" charset="0"/>
                          <a:cs typeface="Calibri" panose="020F0502020204030204" pitchFamily="34" charset="0"/>
                        </a:rPr>
                        <a:t>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041944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Calibri" panose="020F0502020204030204" pitchFamily="34" charset="0"/>
                          <a:cs typeface="Calibri" panose="020F0502020204030204" pitchFamily="34" charset="0"/>
                        </a:rPr>
                        <a:t>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78680974"/>
                  </a:ext>
                </a:extLst>
              </a:tr>
            </a:tbl>
          </a:graphicData>
        </a:graphic>
      </p:graphicFrame>
      <p:pic>
        <p:nvPicPr>
          <p:cNvPr id="1038" name="Picture 14" descr="Beach Icon">
            <a:extLst>
              <a:ext uri="{FF2B5EF4-FFF2-40B4-BE49-F238E27FC236}">
                <a16:creationId xmlns:a16="http://schemas.microsoft.com/office/drawing/2014/main" id="{348AE7BC-5C08-D443-AA5A-2F2E01E2E1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91187" y="1600200"/>
            <a:ext cx="1776413" cy="1776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29113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dirty="0"/>
              <a:t>Multiple Decisions</a:t>
            </a:r>
          </a:p>
        </p:txBody>
      </p:sp>
      <p:sp>
        <p:nvSpPr>
          <p:cNvPr id="40" name="Rectangle 6">
            <a:extLst>
              <a:ext uri="{FF2B5EF4-FFF2-40B4-BE49-F238E27FC236}">
                <a16:creationId xmlns:a16="http://schemas.microsoft.com/office/drawing/2014/main" id="{BCB9A9F6-E756-C741-AF27-D8A5C2E40BB7}"/>
              </a:ext>
            </a:extLst>
          </p:cNvPr>
          <p:cNvSpPr>
            <a:spLocks noChangeArrowheads="1"/>
          </p:cNvSpPr>
          <p:nvPr/>
        </p:nvSpPr>
        <p:spPr bwMode="auto">
          <a:xfrm>
            <a:off x="1751218" y="3593118"/>
            <a:ext cx="152400" cy="152400"/>
          </a:xfrm>
          <a:prstGeom prst="rect">
            <a:avLst/>
          </a:prstGeom>
          <a:solidFill>
            <a:schemeClr val="accent2">
              <a:lumMod val="60000"/>
              <a:lumOff val="40000"/>
            </a:schemeClr>
          </a:solidFill>
          <a:ln w="9525">
            <a:solidFill>
              <a:schemeClr val="tx1"/>
            </a:solidFill>
            <a:miter lim="800000"/>
            <a:headEnd/>
            <a:tailEnd/>
          </a:ln>
          <a:effectLst/>
        </p:spPr>
        <p:txBody>
          <a:bodyPr wrap="none" anchor="ctr"/>
          <a:lstStyle/>
          <a:p>
            <a:endParaRPr lang="en-US" sz="3600">
              <a:latin typeface="Calibri" panose="020F0502020204030204" pitchFamily="34" charset="0"/>
              <a:cs typeface="Calibri" panose="020F0502020204030204" pitchFamily="34" charset="0"/>
            </a:endParaRPr>
          </a:p>
        </p:txBody>
      </p:sp>
      <p:sp>
        <p:nvSpPr>
          <p:cNvPr id="41" name="TextBox 40">
            <a:extLst>
              <a:ext uri="{FF2B5EF4-FFF2-40B4-BE49-F238E27FC236}">
                <a16:creationId xmlns:a16="http://schemas.microsoft.com/office/drawing/2014/main" id="{9F0B2590-5A4C-2E41-9527-5BA0994B13FA}"/>
              </a:ext>
            </a:extLst>
          </p:cNvPr>
          <p:cNvSpPr txBox="1"/>
          <p:nvPr/>
        </p:nvSpPr>
        <p:spPr>
          <a:xfrm>
            <a:off x="76200" y="3500041"/>
            <a:ext cx="1688604" cy="584775"/>
          </a:xfrm>
          <a:prstGeom prst="rect">
            <a:avLst/>
          </a:prstGeom>
          <a:noFill/>
        </p:spPr>
        <p:txBody>
          <a:bodyPr wrap="none" rtlCol="0">
            <a:spAutoFit/>
          </a:bodyPr>
          <a:lstStyle/>
          <a:p>
            <a:r>
              <a:rPr lang="en-US" sz="1600" b="1" dirty="0">
                <a:latin typeface="Calibri" panose="020F0502020204030204" pitchFamily="34" charset="0"/>
                <a:cs typeface="Calibri" panose="020F0502020204030204" pitchFamily="34" charset="0"/>
              </a:rPr>
              <a:t>Decision Node:</a:t>
            </a:r>
          </a:p>
          <a:p>
            <a:r>
              <a:rPr lang="en-US" sz="1600" dirty="0">
                <a:latin typeface="Calibri" panose="020F0502020204030204" pitchFamily="34" charset="0"/>
                <a:cs typeface="Calibri" panose="020F0502020204030204" pitchFamily="34" charset="0"/>
              </a:rPr>
              <a:t>Take an umbrella?</a:t>
            </a:r>
            <a:endParaRPr lang="en-US" dirty="0">
              <a:latin typeface="Calibri" panose="020F0502020204030204" pitchFamily="34" charset="0"/>
              <a:cs typeface="Calibri" panose="020F0502020204030204" pitchFamily="34" charset="0"/>
            </a:endParaRPr>
          </a:p>
        </p:txBody>
      </p:sp>
      <p:sp>
        <p:nvSpPr>
          <p:cNvPr id="42" name="TextBox 41">
            <a:extLst>
              <a:ext uri="{FF2B5EF4-FFF2-40B4-BE49-F238E27FC236}">
                <a16:creationId xmlns:a16="http://schemas.microsoft.com/office/drawing/2014/main" id="{4912267B-3033-8942-9D74-0F7B023032F7}"/>
              </a:ext>
            </a:extLst>
          </p:cNvPr>
          <p:cNvSpPr txBox="1"/>
          <p:nvPr/>
        </p:nvSpPr>
        <p:spPr>
          <a:xfrm>
            <a:off x="3670578" y="2622980"/>
            <a:ext cx="1263487" cy="584775"/>
          </a:xfrm>
          <a:prstGeom prst="rect">
            <a:avLst/>
          </a:prstGeom>
          <a:noFill/>
        </p:spPr>
        <p:txBody>
          <a:bodyPr wrap="none" rtlCol="0">
            <a:spAutoFit/>
          </a:bodyPr>
          <a:lstStyle/>
          <a:p>
            <a:r>
              <a:rPr lang="en-US" sz="1600" b="1" dirty="0">
                <a:latin typeface="Calibri" panose="020F0502020204030204" pitchFamily="34" charset="0"/>
                <a:cs typeface="Calibri" panose="020F0502020204030204" pitchFamily="34" charset="0"/>
              </a:rPr>
              <a:t>State Nodes:</a:t>
            </a:r>
          </a:p>
          <a:p>
            <a:r>
              <a:rPr lang="en-US" sz="1600" dirty="0">
                <a:latin typeface="Calibri" panose="020F0502020204030204" pitchFamily="34" charset="0"/>
                <a:cs typeface="Calibri" panose="020F0502020204030204" pitchFamily="34" charset="0"/>
              </a:rPr>
              <a:t>weather</a:t>
            </a:r>
            <a:endParaRPr lang="en-US" dirty="0">
              <a:latin typeface="Calibri" panose="020F0502020204030204" pitchFamily="34" charset="0"/>
              <a:cs typeface="Calibri" panose="020F0502020204030204" pitchFamily="34" charset="0"/>
            </a:endParaRPr>
          </a:p>
        </p:txBody>
      </p:sp>
      <p:sp>
        <p:nvSpPr>
          <p:cNvPr id="44" name="TextBox 43">
            <a:extLst>
              <a:ext uri="{FF2B5EF4-FFF2-40B4-BE49-F238E27FC236}">
                <a16:creationId xmlns:a16="http://schemas.microsoft.com/office/drawing/2014/main" id="{3F116D5A-AFFC-2D4E-92F4-51E74D2DC419}"/>
              </a:ext>
            </a:extLst>
          </p:cNvPr>
          <p:cNvSpPr txBox="1"/>
          <p:nvPr/>
        </p:nvSpPr>
        <p:spPr>
          <a:xfrm>
            <a:off x="3347647" y="2152991"/>
            <a:ext cx="487249" cy="338554"/>
          </a:xfrm>
          <a:prstGeom prst="rect">
            <a:avLst/>
          </a:prstGeom>
          <a:noFill/>
        </p:spPr>
        <p:txBody>
          <a:bodyPr wrap="none" rtlCol="0">
            <a:spAutoFit/>
          </a:bodyPr>
          <a:lstStyle/>
          <a:p>
            <a:r>
              <a:rPr lang="en-US" sz="1600" b="1" dirty="0">
                <a:solidFill>
                  <a:srgbClr val="C00000"/>
                </a:solidFill>
                <a:latin typeface="Calibri" panose="020F0502020204030204" pitchFamily="34" charset="0"/>
                <a:cs typeface="Calibri" panose="020F0502020204030204" pitchFamily="34" charset="0"/>
              </a:rPr>
              <a:t>YES</a:t>
            </a:r>
            <a:endParaRPr lang="en-US" b="1" dirty="0">
              <a:solidFill>
                <a:srgbClr val="C00000"/>
              </a:solidFill>
              <a:latin typeface="Calibri" panose="020F0502020204030204" pitchFamily="34" charset="0"/>
              <a:cs typeface="Calibri" panose="020F0502020204030204" pitchFamily="34" charset="0"/>
            </a:endParaRPr>
          </a:p>
        </p:txBody>
      </p:sp>
      <p:sp>
        <p:nvSpPr>
          <p:cNvPr id="46" name="TextBox 45">
            <a:extLst>
              <a:ext uri="{FF2B5EF4-FFF2-40B4-BE49-F238E27FC236}">
                <a16:creationId xmlns:a16="http://schemas.microsoft.com/office/drawing/2014/main" id="{B43B7B9C-4CEB-F242-9157-F90965927330}"/>
              </a:ext>
            </a:extLst>
          </p:cNvPr>
          <p:cNvSpPr txBox="1"/>
          <p:nvPr/>
        </p:nvSpPr>
        <p:spPr>
          <a:xfrm>
            <a:off x="3352800" y="4330298"/>
            <a:ext cx="458780" cy="338554"/>
          </a:xfrm>
          <a:prstGeom prst="rect">
            <a:avLst/>
          </a:prstGeom>
          <a:noFill/>
        </p:spPr>
        <p:txBody>
          <a:bodyPr wrap="none" rtlCol="0">
            <a:spAutoFit/>
          </a:bodyPr>
          <a:lstStyle/>
          <a:p>
            <a:r>
              <a:rPr lang="en-US" sz="1600" b="1" dirty="0">
                <a:solidFill>
                  <a:srgbClr val="C00000"/>
                </a:solidFill>
                <a:latin typeface="Calibri" panose="020F0502020204030204" pitchFamily="34" charset="0"/>
                <a:cs typeface="Calibri" panose="020F0502020204030204" pitchFamily="34" charset="0"/>
              </a:rPr>
              <a:t>NO</a:t>
            </a:r>
          </a:p>
        </p:txBody>
      </p:sp>
      <p:sp>
        <p:nvSpPr>
          <p:cNvPr id="47" name="Oval 16">
            <a:extLst>
              <a:ext uri="{FF2B5EF4-FFF2-40B4-BE49-F238E27FC236}">
                <a16:creationId xmlns:a16="http://schemas.microsoft.com/office/drawing/2014/main" id="{D03C10DB-DB9B-DA47-87FF-41910F4DC49B}"/>
              </a:ext>
            </a:extLst>
          </p:cNvPr>
          <p:cNvSpPr>
            <a:spLocks noChangeArrowheads="1"/>
          </p:cNvSpPr>
          <p:nvPr/>
        </p:nvSpPr>
        <p:spPr bwMode="auto">
          <a:xfrm>
            <a:off x="4112587" y="2426562"/>
            <a:ext cx="152400" cy="152400"/>
          </a:xfrm>
          <a:prstGeom prst="ellipse">
            <a:avLst/>
          </a:prstGeom>
          <a:solidFill>
            <a:schemeClr val="accent5">
              <a:lumMod val="60000"/>
              <a:lumOff val="40000"/>
            </a:schemeClr>
          </a:solidFill>
          <a:ln w="9525">
            <a:solidFill>
              <a:schemeClr val="tx1"/>
            </a:solidFill>
            <a:round/>
            <a:headEnd/>
            <a:tailEnd/>
          </a:ln>
          <a:effectLst/>
        </p:spPr>
        <p:txBody>
          <a:bodyPr wrap="none" anchor="ctr"/>
          <a:lstStyle/>
          <a:p>
            <a:endParaRPr lang="en-US" sz="3600">
              <a:latin typeface="Calibri" panose="020F0502020204030204" pitchFamily="34" charset="0"/>
              <a:cs typeface="Calibri" panose="020F0502020204030204" pitchFamily="34" charset="0"/>
            </a:endParaRPr>
          </a:p>
        </p:txBody>
      </p:sp>
      <p:grpSp>
        <p:nvGrpSpPr>
          <p:cNvPr id="48" name="Group 47">
            <a:extLst>
              <a:ext uri="{FF2B5EF4-FFF2-40B4-BE49-F238E27FC236}">
                <a16:creationId xmlns:a16="http://schemas.microsoft.com/office/drawing/2014/main" id="{8F22C4C0-792F-C74E-BEC6-A0B64FFEDBC9}"/>
              </a:ext>
            </a:extLst>
          </p:cNvPr>
          <p:cNvGrpSpPr/>
          <p:nvPr/>
        </p:nvGrpSpPr>
        <p:grpSpPr>
          <a:xfrm>
            <a:off x="4264987" y="1828800"/>
            <a:ext cx="2049949" cy="1035402"/>
            <a:chOff x="5438317" y="1408097"/>
            <a:chExt cx="2049949" cy="1035402"/>
          </a:xfrm>
        </p:grpSpPr>
        <p:sp>
          <p:nvSpPr>
            <p:cNvPr id="49" name="Line 13">
              <a:extLst>
                <a:ext uri="{FF2B5EF4-FFF2-40B4-BE49-F238E27FC236}">
                  <a16:creationId xmlns:a16="http://schemas.microsoft.com/office/drawing/2014/main" id="{CA3BEDF6-83B9-6D41-BD44-D9C5A9FA45EE}"/>
                </a:ext>
              </a:extLst>
            </p:cNvPr>
            <p:cNvSpPr>
              <a:spLocks noChangeShapeType="1"/>
            </p:cNvSpPr>
            <p:nvPr/>
          </p:nvSpPr>
          <p:spPr bwMode="auto">
            <a:xfrm flipV="1">
              <a:off x="5438317" y="1738243"/>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51" name="Line 15">
              <a:extLst>
                <a:ext uri="{FF2B5EF4-FFF2-40B4-BE49-F238E27FC236}">
                  <a16:creationId xmlns:a16="http://schemas.microsoft.com/office/drawing/2014/main" id="{EB484776-95B0-194A-86E6-2861371A7075}"/>
                </a:ext>
              </a:extLst>
            </p:cNvPr>
            <p:cNvSpPr>
              <a:spLocks noChangeShapeType="1"/>
            </p:cNvSpPr>
            <p:nvPr/>
          </p:nvSpPr>
          <p:spPr bwMode="auto">
            <a:xfrm>
              <a:off x="5438317" y="2082059"/>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53" name="Isosceles Triangle 47">
              <a:extLst>
                <a:ext uri="{FF2B5EF4-FFF2-40B4-BE49-F238E27FC236}">
                  <a16:creationId xmlns:a16="http://schemas.microsoft.com/office/drawing/2014/main" id="{08FD6681-F61E-DA41-8B64-D70D526BD69C}"/>
                </a:ext>
              </a:extLst>
            </p:cNvPr>
            <p:cNvSpPr/>
            <p:nvPr/>
          </p:nvSpPr>
          <p:spPr bwMode="auto">
            <a:xfrm rot="16200000">
              <a:off x="7213949" y="1601084"/>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55" name="Line 14">
              <a:extLst>
                <a:ext uri="{FF2B5EF4-FFF2-40B4-BE49-F238E27FC236}">
                  <a16:creationId xmlns:a16="http://schemas.microsoft.com/office/drawing/2014/main" id="{C6199551-8E98-E641-B56F-6FE3E2B7DED7}"/>
                </a:ext>
              </a:extLst>
            </p:cNvPr>
            <p:cNvSpPr>
              <a:spLocks noChangeShapeType="1"/>
            </p:cNvSpPr>
            <p:nvPr/>
          </p:nvSpPr>
          <p:spPr bwMode="auto">
            <a:xfrm>
              <a:off x="6233731" y="1737947"/>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56" name="TextBox 55">
              <a:extLst>
                <a:ext uri="{FF2B5EF4-FFF2-40B4-BE49-F238E27FC236}">
                  <a16:creationId xmlns:a16="http://schemas.microsoft.com/office/drawing/2014/main" id="{748471BF-ED35-C644-9195-6F2DE3F956A3}"/>
                </a:ext>
              </a:extLst>
            </p:cNvPr>
            <p:cNvSpPr txBox="1"/>
            <p:nvPr/>
          </p:nvSpPr>
          <p:spPr>
            <a:xfrm>
              <a:off x="6205299" y="1408097"/>
              <a:ext cx="979755"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Rain (0.5)</a:t>
              </a:r>
              <a:endParaRPr lang="en-US" dirty="0">
                <a:solidFill>
                  <a:schemeClr val="tx1"/>
                </a:solidFill>
                <a:latin typeface="Calibri" panose="020F0502020204030204" pitchFamily="34" charset="0"/>
                <a:cs typeface="Calibri" panose="020F0502020204030204" pitchFamily="34" charset="0"/>
              </a:endParaRPr>
            </a:p>
          </p:txBody>
        </p:sp>
        <p:sp>
          <p:nvSpPr>
            <p:cNvPr id="57" name="Line 14">
              <a:extLst>
                <a:ext uri="{FF2B5EF4-FFF2-40B4-BE49-F238E27FC236}">
                  <a16:creationId xmlns:a16="http://schemas.microsoft.com/office/drawing/2014/main" id="{EC8E00D0-3837-4545-91EF-C89CECB355D6}"/>
                </a:ext>
              </a:extLst>
            </p:cNvPr>
            <p:cNvSpPr>
              <a:spLocks noChangeShapeType="1"/>
            </p:cNvSpPr>
            <p:nvPr/>
          </p:nvSpPr>
          <p:spPr bwMode="auto">
            <a:xfrm>
              <a:off x="6240555" y="2425877"/>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59" name="TextBox 58">
              <a:extLst>
                <a:ext uri="{FF2B5EF4-FFF2-40B4-BE49-F238E27FC236}">
                  <a16:creationId xmlns:a16="http://schemas.microsoft.com/office/drawing/2014/main" id="{93BCCB8E-CE1E-FF4D-9E15-F5B7555AA190}"/>
                </a:ext>
              </a:extLst>
            </p:cNvPr>
            <p:cNvSpPr txBox="1"/>
            <p:nvPr/>
          </p:nvSpPr>
          <p:spPr>
            <a:xfrm>
              <a:off x="6266875" y="2104945"/>
              <a:ext cx="925253"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Sun (0.5)</a:t>
              </a:r>
              <a:endParaRPr lang="en-US" dirty="0">
                <a:solidFill>
                  <a:schemeClr val="tx1"/>
                </a:solidFill>
                <a:latin typeface="Calibri" panose="020F0502020204030204" pitchFamily="34" charset="0"/>
                <a:cs typeface="Calibri" panose="020F0502020204030204" pitchFamily="34" charset="0"/>
              </a:endParaRPr>
            </a:p>
          </p:txBody>
        </p:sp>
      </p:grpSp>
      <p:grpSp>
        <p:nvGrpSpPr>
          <p:cNvPr id="60" name="Group 59">
            <a:extLst>
              <a:ext uri="{FF2B5EF4-FFF2-40B4-BE49-F238E27FC236}">
                <a16:creationId xmlns:a16="http://schemas.microsoft.com/office/drawing/2014/main" id="{0D73230A-2FA6-4346-ABFE-1C4F9A91F546}"/>
              </a:ext>
            </a:extLst>
          </p:cNvPr>
          <p:cNvGrpSpPr/>
          <p:nvPr/>
        </p:nvGrpSpPr>
        <p:grpSpPr>
          <a:xfrm>
            <a:off x="1903617" y="2504969"/>
            <a:ext cx="2221281" cy="2260667"/>
            <a:chOff x="1896145" y="2084266"/>
            <a:chExt cx="3421970" cy="2260667"/>
          </a:xfrm>
        </p:grpSpPr>
        <p:sp>
          <p:nvSpPr>
            <p:cNvPr id="61" name="Line 7">
              <a:extLst>
                <a:ext uri="{FF2B5EF4-FFF2-40B4-BE49-F238E27FC236}">
                  <a16:creationId xmlns:a16="http://schemas.microsoft.com/office/drawing/2014/main" id="{06F18717-E4D7-7B42-ACEF-6598B806FF42}"/>
                </a:ext>
              </a:extLst>
            </p:cNvPr>
            <p:cNvSpPr>
              <a:spLocks noChangeShapeType="1"/>
            </p:cNvSpPr>
            <p:nvPr/>
          </p:nvSpPr>
          <p:spPr bwMode="auto">
            <a:xfrm flipV="1">
              <a:off x="1896145" y="2084266"/>
              <a:ext cx="2547078" cy="1164349"/>
            </a:xfrm>
            <a:prstGeom prst="line">
              <a:avLst/>
            </a:prstGeom>
            <a:solidFill>
              <a:schemeClr val="accent2">
                <a:lumMod val="75000"/>
              </a:schemeClr>
            </a:solid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63" name="Line 9">
              <a:extLst>
                <a:ext uri="{FF2B5EF4-FFF2-40B4-BE49-F238E27FC236}">
                  <a16:creationId xmlns:a16="http://schemas.microsoft.com/office/drawing/2014/main" id="{F4CE954D-E18B-5041-85CE-FA68A8B5B68A}"/>
                </a:ext>
              </a:extLst>
            </p:cNvPr>
            <p:cNvSpPr>
              <a:spLocks noChangeShapeType="1"/>
            </p:cNvSpPr>
            <p:nvPr/>
          </p:nvSpPr>
          <p:spPr bwMode="auto">
            <a:xfrm>
              <a:off x="1896146" y="3248615"/>
              <a:ext cx="2585894" cy="1096318"/>
            </a:xfrm>
            <a:prstGeom prst="line">
              <a:avLst/>
            </a:prstGeom>
            <a:solidFill>
              <a:schemeClr val="accent2">
                <a:lumMod val="75000"/>
              </a:schemeClr>
            </a:solid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64" name="Line 8">
              <a:extLst>
                <a:ext uri="{FF2B5EF4-FFF2-40B4-BE49-F238E27FC236}">
                  <a16:creationId xmlns:a16="http://schemas.microsoft.com/office/drawing/2014/main" id="{1FE70535-6F3D-0F4B-A34E-122E7E5A13A4}"/>
                </a:ext>
              </a:extLst>
            </p:cNvPr>
            <p:cNvSpPr>
              <a:spLocks noChangeShapeType="1"/>
            </p:cNvSpPr>
            <p:nvPr/>
          </p:nvSpPr>
          <p:spPr bwMode="auto">
            <a:xfrm>
              <a:off x="4475427" y="4344933"/>
              <a:ext cx="842688" cy="0"/>
            </a:xfrm>
            <a:prstGeom prst="line">
              <a:avLst/>
            </a:prstGeom>
            <a:solidFill>
              <a:schemeClr val="accent2">
                <a:lumMod val="75000"/>
              </a:schemeClr>
            </a:solid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65" name="Line 8">
              <a:extLst>
                <a:ext uri="{FF2B5EF4-FFF2-40B4-BE49-F238E27FC236}">
                  <a16:creationId xmlns:a16="http://schemas.microsoft.com/office/drawing/2014/main" id="{41762C3D-5294-0D4F-8AF4-48934A138FCF}"/>
                </a:ext>
              </a:extLst>
            </p:cNvPr>
            <p:cNvSpPr>
              <a:spLocks noChangeShapeType="1"/>
            </p:cNvSpPr>
            <p:nvPr/>
          </p:nvSpPr>
          <p:spPr bwMode="auto">
            <a:xfrm>
              <a:off x="4443223" y="2084267"/>
              <a:ext cx="842688" cy="0"/>
            </a:xfrm>
            <a:prstGeom prst="line">
              <a:avLst/>
            </a:prstGeom>
            <a:solidFill>
              <a:schemeClr val="accent2">
                <a:lumMod val="75000"/>
              </a:schemeClr>
            </a:solid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grpSp>
      <p:grpSp>
        <p:nvGrpSpPr>
          <p:cNvPr id="79" name="Group 78">
            <a:extLst>
              <a:ext uri="{FF2B5EF4-FFF2-40B4-BE49-F238E27FC236}">
                <a16:creationId xmlns:a16="http://schemas.microsoft.com/office/drawing/2014/main" id="{4CEA1E8A-3802-4C45-BF87-38472237F0A5}"/>
              </a:ext>
            </a:extLst>
          </p:cNvPr>
          <p:cNvGrpSpPr/>
          <p:nvPr/>
        </p:nvGrpSpPr>
        <p:grpSpPr>
          <a:xfrm>
            <a:off x="4124899" y="4091179"/>
            <a:ext cx="2202348" cy="1035402"/>
            <a:chOff x="4084035" y="1022613"/>
            <a:chExt cx="2202348" cy="1035402"/>
          </a:xfrm>
        </p:grpSpPr>
        <p:sp>
          <p:nvSpPr>
            <p:cNvPr id="80" name="Line 13">
              <a:extLst>
                <a:ext uri="{FF2B5EF4-FFF2-40B4-BE49-F238E27FC236}">
                  <a16:creationId xmlns:a16="http://schemas.microsoft.com/office/drawing/2014/main" id="{66EC058C-0275-284C-BA16-29C8067BF3F3}"/>
                </a:ext>
              </a:extLst>
            </p:cNvPr>
            <p:cNvSpPr>
              <a:spLocks noChangeShapeType="1"/>
            </p:cNvSpPr>
            <p:nvPr/>
          </p:nvSpPr>
          <p:spPr bwMode="auto">
            <a:xfrm flipV="1">
              <a:off x="4236434" y="1352759"/>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82" name="Line 15">
              <a:extLst>
                <a:ext uri="{FF2B5EF4-FFF2-40B4-BE49-F238E27FC236}">
                  <a16:creationId xmlns:a16="http://schemas.microsoft.com/office/drawing/2014/main" id="{6E97B9BC-FEDF-9D4B-BD6D-9AE2DA8BEFE3}"/>
                </a:ext>
              </a:extLst>
            </p:cNvPr>
            <p:cNvSpPr>
              <a:spLocks noChangeShapeType="1"/>
            </p:cNvSpPr>
            <p:nvPr/>
          </p:nvSpPr>
          <p:spPr bwMode="auto">
            <a:xfrm>
              <a:off x="4236434" y="1696575"/>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83" name="Oval 16">
              <a:extLst>
                <a:ext uri="{FF2B5EF4-FFF2-40B4-BE49-F238E27FC236}">
                  <a16:creationId xmlns:a16="http://schemas.microsoft.com/office/drawing/2014/main" id="{ACF6F02F-DF1B-4347-AE18-9F6DAAF85470}"/>
                </a:ext>
              </a:extLst>
            </p:cNvPr>
            <p:cNvSpPr>
              <a:spLocks noChangeArrowheads="1"/>
            </p:cNvSpPr>
            <p:nvPr/>
          </p:nvSpPr>
          <p:spPr bwMode="auto">
            <a:xfrm>
              <a:off x="4084035" y="1620376"/>
              <a:ext cx="152400" cy="152400"/>
            </a:xfrm>
            <a:prstGeom prst="ellipse">
              <a:avLst/>
            </a:prstGeom>
            <a:solidFill>
              <a:schemeClr val="accent5">
                <a:lumMod val="60000"/>
                <a:lumOff val="40000"/>
              </a:schemeClr>
            </a:solidFill>
            <a:ln w="9525">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85" name="Isosceles Triangle 102">
              <a:extLst>
                <a:ext uri="{FF2B5EF4-FFF2-40B4-BE49-F238E27FC236}">
                  <a16:creationId xmlns:a16="http://schemas.microsoft.com/office/drawing/2014/main" id="{050F1518-A400-3543-9DA5-A60C7F9C2CE2}"/>
                </a:ext>
              </a:extLst>
            </p:cNvPr>
            <p:cNvSpPr/>
            <p:nvPr/>
          </p:nvSpPr>
          <p:spPr bwMode="auto">
            <a:xfrm rot="16200000">
              <a:off x="6012066" y="1215600"/>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87" name="Line 14">
              <a:extLst>
                <a:ext uri="{FF2B5EF4-FFF2-40B4-BE49-F238E27FC236}">
                  <a16:creationId xmlns:a16="http://schemas.microsoft.com/office/drawing/2014/main" id="{6B1F44BC-4BFB-BA41-8D82-842B02913477}"/>
                </a:ext>
              </a:extLst>
            </p:cNvPr>
            <p:cNvSpPr>
              <a:spLocks noChangeShapeType="1"/>
            </p:cNvSpPr>
            <p:nvPr/>
          </p:nvSpPr>
          <p:spPr bwMode="auto">
            <a:xfrm>
              <a:off x="5031848" y="1352463"/>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88" name="TextBox 87">
              <a:extLst>
                <a:ext uri="{FF2B5EF4-FFF2-40B4-BE49-F238E27FC236}">
                  <a16:creationId xmlns:a16="http://schemas.microsoft.com/office/drawing/2014/main" id="{1A85F5FB-1F49-974B-A219-6676514A5FCC}"/>
                </a:ext>
              </a:extLst>
            </p:cNvPr>
            <p:cNvSpPr txBox="1"/>
            <p:nvPr/>
          </p:nvSpPr>
          <p:spPr>
            <a:xfrm>
              <a:off x="5003416" y="1022613"/>
              <a:ext cx="979755"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Rain (0.5)</a:t>
              </a:r>
              <a:endParaRPr lang="en-US" dirty="0">
                <a:solidFill>
                  <a:schemeClr val="tx1"/>
                </a:solidFill>
                <a:latin typeface="Calibri" panose="020F0502020204030204" pitchFamily="34" charset="0"/>
                <a:cs typeface="Calibri" panose="020F0502020204030204" pitchFamily="34" charset="0"/>
              </a:endParaRPr>
            </a:p>
          </p:txBody>
        </p:sp>
        <p:sp>
          <p:nvSpPr>
            <p:cNvPr id="89" name="Line 14">
              <a:extLst>
                <a:ext uri="{FF2B5EF4-FFF2-40B4-BE49-F238E27FC236}">
                  <a16:creationId xmlns:a16="http://schemas.microsoft.com/office/drawing/2014/main" id="{000DB3DF-4942-9043-8E1D-1DA5575F2E56}"/>
                </a:ext>
              </a:extLst>
            </p:cNvPr>
            <p:cNvSpPr>
              <a:spLocks noChangeShapeType="1"/>
            </p:cNvSpPr>
            <p:nvPr/>
          </p:nvSpPr>
          <p:spPr bwMode="auto">
            <a:xfrm>
              <a:off x="5038672" y="2040393"/>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91" name="TextBox 90">
              <a:extLst>
                <a:ext uri="{FF2B5EF4-FFF2-40B4-BE49-F238E27FC236}">
                  <a16:creationId xmlns:a16="http://schemas.microsoft.com/office/drawing/2014/main" id="{ACFF31C6-50A1-E841-8829-DF560006FE52}"/>
                </a:ext>
              </a:extLst>
            </p:cNvPr>
            <p:cNvSpPr txBox="1"/>
            <p:nvPr/>
          </p:nvSpPr>
          <p:spPr>
            <a:xfrm>
              <a:off x="5064992" y="1719461"/>
              <a:ext cx="925253"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Sun (0.5)</a:t>
              </a:r>
              <a:endParaRPr lang="en-US" dirty="0">
                <a:solidFill>
                  <a:schemeClr val="tx1"/>
                </a:solidFill>
                <a:latin typeface="Calibri" panose="020F0502020204030204" pitchFamily="34" charset="0"/>
                <a:cs typeface="Calibri" panose="020F0502020204030204" pitchFamily="34" charset="0"/>
              </a:endParaRPr>
            </a:p>
          </p:txBody>
        </p:sp>
      </p:grpSp>
      <p:sp>
        <p:nvSpPr>
          <p:cNvPr id="92" name="TextBox 91">
            <a:extLst>
              <a:ext uri="{FF2B5EF4-FFF2-40B4-BE49-F238E27FC236}">
                <a16:creationId xmlns:a16="http://schemas.microsoft.com/office/drawing/2014/main" id="{2A3BD88B-A6F1-6D4E-BD08-D67B21F27A2A}"/>
              </a:ext>
            </a:extLst>
          </p:cNvPr>
          <p:cNvSpPr txBox="1"/>
          <p:nvPr/>
        </p:nvSpPr>
        <p:spPr>
          <a:xfrm>
            <a:off x="6378667" y="1989373"/>
            <a:ext cx="455574"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-10</a:t>
            </a:r>
            <a:endParaRPr lang="en-US" dirty="0">
              <a:latin typeface="Calibri" panose="020F0502020204030204" pitchFamily="34" charset="0"/>
              <a:cs typeface="Calibri" panose="020F0502020204030204" pitchFamily="34" charset="0"/>
            </a:endParaRPr>
          </a:p>
        </p:txBody>
      </p:sp>
      <p:sp>
        <p:nvSpPr>
          <p:cNvPr id="98" name="TextBox 97">
            <a:extLst>
              <a:ext uri="{FF2B5EF4-FFF2-40B4-BE49-F238E27FC236}">
                <a16:creationId xmlns:a16="http://schemas.microsoft.com/office/drawing/2014/main" id="{BB167AC6-E2DF-3745-B66F-C8A8197B6D6F}"/>
              </a:ext>
            </a:extLst>
          </p:cNvPr>
          <p:cNvSpPr txBox="1"/>
          <p:nvPr/>
        </p:nvSpPr>
        <p:spPr>
          <a:xfrm>
            <a:off x="6335443" y="4228929"/>
            <a:ext cx="455574"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-50</a:t>
            </a:r>
            <a:endParaRPr lang="en-US" dirty="0">
              <a:latin typeface="Calibri" panose="020F0502020204030204" pitchFamily="34" charset="0"/>
              <a:cs typeface="Calibri" panose="020F0502020204030204" pitchFamily="34" charset="0"/>
            </a:endParaRPr>
          </a:p>
        </p:txBody>
      </p:sp>
      <p:sp>
        <p:nvSpPr>
          <p:cNvPr id="101" name="TextBox 100">
            <a:extLst>
              <a:ext uri="{FF2B5EF4-FFF2-40B4-BE49-F238E27FC236}">
                <a16:creationId xmlns:a16="http://schemas.microsoft.com/office/drawing/2014/main" id="{F22F774A-FBE4-A249-8736-7C6228176A90}"/>
              </a:ext>
            </a:extLst>
          </p:cNvPr>
          <p:cNvSpPr txBox="1"/>
          <p:nvPr/>
        </p:nvSpPr>
        <p:spPr>
          <a:xfrm>
            <a:off x="1219200" y="1899046"/>
            <a:ext cx="2449710" cy="307777"/>
          </a:xfrm>
          <a:prstGeom prst="rect">
            <a:avLst/>
          </a:prstGeom>
          <a:noFill/>
        </p:spPr>
        <p:txBody>
          <a:bodyPr wrap="none" rtlCol="0">
            <a:spAutoFit/>
          </a:bodyPr>
          <a:lstStyle/>
          <a:p>
            <a:r>
              <a:rPr lang="en-US" sz="1400" dirty="0">
                <a:solidFill>
                  <a:srgbClr val="C00000"/>
                </a:solidFill>
                <a:latin typeface="Calibri" panose="020F0502020204030204" pitchFamily="34" charset="0"/>
                <a:cs typeface="Calibri" panose="020F0502020204030204" pitchFamily="34" charset="0"/>
              </a:rPr>
              <a:t>E[V] = 0.5*(-10) + 0.5*(40) = </a:t>
            </a:r>
            <a:r>
              <a:rPr lang="en-US" sz="1400" b="1" dirty="0">
                <a:solidFill>
                  <a:srgbClr val="C00000"/>
                </a:solidFill>
                <a:latin typeface="Calibri" panose="020F0502020204030204" pitchFamily="34" charset="0"/>
                <a:cs typeface="Calibri" panose="020F0502020204030204" pitchFamily="34" charset="0"/>
              </a:rPr>
              <a:t>15</a:t>
            </a:r>
            <a:endParaRPr lang="en-US" sz="1600" b="1" dirty="0">
              <a:solidFill>
                <a:srgbClr val="C00000"/>
              </a:solidFill>
              <a:latin typeface="Calibri" panose="020F0502020204030204" pitchFamily="34" charset="0"/>
              <a:cs typeface="Calibri" panose="020F0502020204030204" pitchFamily="34" charset="0"/>
            </a:endParaRPr>
          </a:p>
        </p:txBody>
      </p:sp>
      <p:sp>
        <p:nvSpPr>
          <p:cNvPr id="103" name="TextBox 102">
            <a:extLst>
              <a:ext uri="{FF2B5EF4-FFF2-40B4-BE49-F238E27FC236}">
                <a16:creationId xmlns:a16="http://schemas.microsoft.com/office/drawing/2014/main" id="{04F6B4AE-6201-3C4F-A783-40D85DDCF6EC}"/>
              </a:ext>
            </a:extLst>
          </p:cNvPr>
          <p:cNvSpPr txBox="1"/>
          <p:nvPr/>
        </p:nvSpPr>
        <p:spPr>
          <a:xfrm>
            <a:off x="1375600" y="4795752"/>
            <a:ext cx="2140330" cy="307777"/>
          </a:xfrm>
          <a:prstGeom prst="rect">
            <a:avLst/>
          </a:prstGeom>
          <a:noFill/>
        </p:spPr>
        <p:txBody>
          <a:bodyPr wrap="none" rtlCol="0">
            <a:spAutoFit/>
          </a:bodyPr>
          <a:lstStyle/>
          <a:p>
            <a:r>
              <a:rPr lang="en-US" sz="1400" dirty="0">
                <a:solidFill>
                  <a:srgbClr val="C00000"/>
                </a:solidFill>
                <a:latin typeface="Calibri" panose="020F0502020204030204" pitchFamily="34" charset="0"/>
                <a:cs typeface="Calibri" panose="020F0502020204030204" pitchFamily="34" charset="0"/>
              </a:rPr>
              <a:t>E[V] = 0.5*-50 + 0.5*50 = </a:t>
            </a:r>
            <a:r>
              <a:rPr lang="en-US" sz="1400" b="1" dirty="0">
                <a:solidFill>
                  <a:srgbClr val="C00000"/>
                </a:solidFill>
                <a:latin typeface="Calibri" panose="020F0502020204030204" pitchFamily="34" charset="0"/>
                <a:cs typeface="Calibri" panose="020F0502020204030204" pitchFamily="34" charset="0"/>
              </a:rPr>
              <a:t>0</a:t>
            </a:r>
            <a:endParaRPr lang="en-US" sz="1600" b="1" dirty="0">
              <a:solidFill>
                <a:srgbClr val="C00000"/>
              </a:solidFill>
              <a:latin typeface="Calibri" panose="020F0502020204030204" pitchFamily="34" charset="0"/>
              <a:cs typeface="Calibri" panose="020F0502020204030204" pitchFamily="34" charset="0"/>
            </a:endParaRPr>
          </a:p>
        </p:txBody>
      </p:sp>
      <p:sp>
        <p:nvSpPr>
          <p:cNvPr id="104" name="TextBox 103">
            <a:extLst>
              <a:ext uri="{FF2B5EF4-FFF2-40B4-BE49-F238E27FC236}">
                <a16:creationId xmlns:a16="http://schemas.microsoft.com/office/drawing/2014/main" id="{B1E67653-2FDD-4040-B0B1-7B7E65830443}"/>
              </a:ext>
            </a:extLst>
          </p:cNvPr>
          <p:cNvSpPr txBox="1"/>
          <p:nvPr/>
        </p:nvSpPr>
        <p:spPr>
          <a:xfrm>
            <a:off x="1641285" y="3783095"/>
            <a:ext cx="393056" cy="338554"/>
          </a:xfrm>
          <a:prstGeom prst="rect">
            <a:avLst/>
          </a:prstGeom>
          <a:noFill/>
        </p:spPr>
        <p:txBody>
          <a:bodyPr wrap="none" rtlCol="0">
            <a:spAutoFit/>
          </a:bodyPr>
          <a:lstStyle/>
          <a:p>
            <a:r>
              <a:rPr lang="en-US" sz="1600" b="1" dirty="0">
                <a:solidFill>
                  <a:srgbClr val="00B050"/>
                </a:solidFill>
                <a:latin typeface="Calibri" panose="020F0502020204030204" pitchFamily="34" charset="0"/>
                <a:cs typeface="Calibri" panose="020F0502020204030204" pitchFamily="34" charset="0"/>
              </a:rPr>
              <a:t>15</a:t>
            </a:r>
            <a:endParaRPr lang="en-US" b="1" dirty="0">
              <a:solidFill>
                <a:srgbClr val="00B050"/>
              </a:solidFill>
              <a:latin typeface="Calibri" panose="020F0502020204030204" pitchFamily="34" charset="0"/>
              <a:cs typeface="Calibri" panose="020F0502020204030204" pitchFamily="34" charset="0"/>
            </a:endParaRPr>
          </a:p>
        </p:txBody>
      </p:sp>
      <p:sp>
        <p:nvSpPr>
          <p:cNvPr id="105" name="TextBox 104">
            <a:extLst>
              <a:ext uri="{FF2B5EF4-FFF2-40B4-BE49-F238E27FC236}">
                <a16:creationId xmlns:a16="http://schemas.microsoft.com/office/drawing/2014/main" id="{DAA5413B-D468-BE4A-BAB0-9CE1AA1070ED}"/>
              </a:ext>
            </a:extLst>
          </p:cNvPr>
          <p:cNvSpPr txBox="1"/>
          <p:nvPr/>
        </p:nvSpPr>
        <p:spPr>
          <a:xfrm>
            <a:off x="2851641" y="3548765"/>
            <a:ext cx="918778" cy="307777"/>
          </a:xfrm>
          <a:prstGeom prst="rect">
            <a:avLst/>
          </a:prstGeom>
          <a:noFill/>
        </p:spPr>
        <p:txBody>
          <a:bodyPr wrap="none" rtlCol="0">
            <a:spAutoFit/>
          </a:bodyPr>
          <a:lstStyle/>
          <a:p>
            <a:r>
              <a:rPr lang="en-US" sz="1400" dirty="0">
                <a:solidFill>
                  <a:srgbClr val="00B050"/>
                </a:solidFill>
                <a:latin typeface="Calibri" panose="020F0502020204030204" pitchFamily="34" charset="0"/>
                <a:cs typeface="Calibri" panose="020F0502020204030204" pitchFamily="34" charset="0"/>
              </a:rPr>
              <a:t>max(15,0)</a:t>
            </a:r>
            <a:endParaRPr lang="en-US" sz="1600" dirty="0">
              <a:solidFill>
                <a:srgbClr val="00B050"/>
              </a:solidFill>
              <a:latin typeface="Calibri" panose="020F0502020204030204" pitchFamily="34" charset="0"/>
              <a:cs typeface="Calibri" panose="020F0502020204030204" pitchFamily="34" charset="0"/>
            </a:endParaRPr>
          </a:p>
        </p:txBody>
      </p:sp>
      <p:cxnSp>
        <p:nvCxnSpPr>
          <p:cNvPr id="106" name="Straight Arrow Connector 105">
            <a:extLst>
              <a:ext uri="{FF2B5EF4-FFF2-40B4-BE49-F238E27FC236}">
                <a16:creationId xmlns:a16="http://schemas.microsoft.com/office/drawing/2014/main" id="{D1F64A1F-69A7-C748-A36C-3A4C1FF99C15}"/>
              </a:ext>
            </a:extLst>
          </p:cNvPr>
          <p:cNvCxnSpPr>
            <a:cxnSpLocks/>
          </p:cNvCxnSpPr>
          <p:nvPr/>
        </p:nvCxnSpPr>
        <p:spPr>
          <a:xfrm flipH="1">
            <a:off x="2044436" y="3745518"/>
            <a:ext cx="774048" cy="206853"/>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50" name="Rectangle 6">
            <a:extLst>
              <a:ext uri="{FF2B5EF4-FFF2-40B4-BE49-F238E27FC236}">
                <a16:creationId xmlns:a16="http://schemas.microsoft.com/office/drawing/2014/main" id="{AE8CA50A-41A3-3747-AA7C-59E7CA210A15}"/>
              </a:ext>
            </a:extLst>
          </p:cNvPr>
          <p:cNvSpPr>
            <a:spLocks noChangeArrowheads="1"/>
          </p:cNvSpPr>
          <p:nvPr/>
        </p:nvSpPr>
        <p:spPr bwMode="auto">
          <a:xfrm>
            <a:off x="6096000" y="4998783"/>
            <a:ext cx="152400" cy="152400"/>
          </a:xfrm>
          <a:prstGeom prst="rect">
            <a:avLst/>
          </a:prstGeom>
          <a:solidFill>
            <a:schemeClr val="accent2">
              <a:lumMod val="60000"/>
              <a:lumOff val="40000"/>
            </a:schemeClr>
          </a:solidFill>
          <a:ln w="9525">
            <a:solidFill>
              <a:schemeClr val="tx1"/>
            </a:solidFill>
            <a:miter lim="800000"/>
            <a:headEnd/>
            <a:tailEnd/>
          </a:ln>
          <a:effectLst/>
        </p:spPr>
        <p:txBody>
          <a:bodyPr wrap="none" anchor="ctr"/>
          <a:lstStyle/>
          <a:p>
            <a:endParaRPr lang="en-US" sz="3600">
              <a:latin typeface="Calibri" panose="020F0502020204030204" pitchFamily="34" charset="0"/>
              <a:cs typeface="Calibri" panose="020F0502020204030204" pitchFamily="34" charset="0"/>
            </a:endParaRPr>
          </a:p>
        </p:txBody>
      </p:sp>
      <p:sp>
        <p:nvSpPr>
          <p:cNvPr id="52" name="TextBox 51">
            <a:extLst>
              <a:ext uri="{FF2B5EF4-FFF2-40B4-BE49-F238E27FC236}">
                <a16:creationId xmlns:a16="http://schemas.microsoft.com/office/drawing/2014/main" id="{88A8B169-3A35-D040-AAED-EA7C977FAD14}"/>
              </a:ext>
            </a:extLst>
          </p:cNvPr>
          <p:cNvSpPr txBox="1"/>
          <p:nvPr/>
        </p:nvSpPr>
        <p:spPr>
          <a:xfrm>
            <a:off x="5562600" y="3225225"/>
            <a:ext cx="1614160" cy="584775"/>
          </a:xfrm>
          <a:prstGeom prst="rect">
            <a:avLst/>
          </a:prstGeom>
          <a:noFill/>
        </p:spPr>
        <p:txBody>
          <a:bodyPr wrap="none" rtlCol="0">
            <a:spAutoFit/>
          </a:bodyPr>
          <a:lstStyle/>
          <a:p>
            <a:r>
              <a:rPr lang="en-US" sz="1600" b="1" dirty="0">
                <a:latin typeface="Calibri" panose="020F0502020204030204" pitchFamily="34" charset="0"/>
                <a:cs typeface="Calibri" panose="020F0502020204030204" pitchFamily="34" charset="0"/>
              </a:rPr>
              <a:t>Decision Node:</a:t>
            </a:r>
          </a:p>
          <a:p>
            <a:r>
              <a:rPr lang="en-US" sz="1600" dirty="0">
                <a:latin typeface="Calibri" panose="020F0502020204030204" pitchFamily="34" charset="0"/>
                <a:cs typeface="Calibri" panose="020F0502020204030204" pitchFamily="34" charset="0"/>
              </a:rPr>
              <a:t>Go to the beach?</a:t>
            </a:r>
            <a:endParaRPr lang="en-US" dirty="0">
              <a:latin typeface="Calibri" panose="020F0502020204030204" pitchFamily="34" charset="0"/>
              <a:cs typeface="Calibri" panose="020F0502020204030204" pitchFamily="34" charset="0"/>
            </a:endParaRPr>
          </a:p>
        </p:txBody>
      </p:sp>
      <p:sp>
        <p:nvSpPr>
          <p:cNvPr id="58" name="TextBox 57">
            <a:extLst>
              <a:ext uri="{FF2B5EF4-FFF2-40B4-BE49-F238E27FC236}">
                <a16:creationId xmlns:a16="http://schemas.microsoft.com/office/drawing/2014/main" id="{7C5B9101-8EB1-3641-89EA-1092AE1B261D}"/>
              </a:ext>
            </a:extLst>
          </p:cNvPr>
          <p:cNvSpPr txBox="1"/>
          <p:nvPr/>
        </p:nvSpPr>
        <p:spPr>
          <a:xfrm>
            <a:off x="5562600" y="5404608"/>
            <a:ext cx="1614160" cy="584775"/>
          </a:xfrm>
          <a:prstGeom prst="rect">
            <a:avLst/>
          </a:prstGeom>
          <a:noFill/>
        </p:spPr>
        <p:txBody>
          <a:bodyPr wrap="none" rtlCol="0">
            <a:spAutoFit/>
          </a:bodyPr>
          <a:lstStyle/>
          <a:p>
            <a:r>
              <a:rPr lang="en-US" sz="1600" b="1" dirty="0">
                <a:latin typeface="Calibri" panose="020F0502020204030204" pitchFamily="34" charset="0"/>
                <a:cs typeface="Calibri" panose="020F0502020204030204" pitchFamily="34" charset="0"/>
              </a:rPr>
              <a:t>Decision Node:</a:t>
            </a:r>
          </a:p>
          <a:p>
            <a:r>
              <a:rPr lang="en-US" sz="1600" dirty="0">
                <a:latin typeface="Calibri" panose="020F0502020204030204" pitchFamily="34" charset="0"/>
                <a:cs typeface="Calibri" panose="020F0502020204030204" pitchFamily="34" charset="0"/>
              </a:rPr>
              <a:t>Go to the beach?</a:t>
            </a:r>
            <a:endParaRPr lang="en-US" dirty="0">
              <a:latin typeface="Calibri" panose="020F0502020204030204" pitchFamily="34" charset="0"/>
              <a:cs typeface="Calibri" panose="020F0502020204030204" pitchFamily="34" charset="0"/>
            </a:endParaRPr>
          </a:p>
        </p:txBody>
      </p:sp>
      <p:sp>
        <p:nvSpPr>
          <p:cNvPr id="66" name="Line 13">
            <a:extLst>
              <a:ext uri="{FF2B5EF4-FFF2-40B4-BE49-F238E27FC236}">
                <a16:creationId xmlns:a16="http://schemas.microsoft.com/office/drawing/2014/main" id="{4B000C0C-D093-4E42-94D0-BC09B735BA83}"/>
              </a:ext>
            </a:extLst>
          </p:cNvPr>
          <p:cNvSpPr>
            <a:spLocks noChangeShapeType="1"/>
          </p:cNvSpPr>
          <p:nvPr/>
        </p:nvSpPr>
        <p:spPr bwMode="auto">
          <a:xfrm flipV="1">
            <a:off x="6243197" y="4745915"/>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67" name="Line 15">
            <a:extLst>
              <a:ext uri="{FF2B5EF4-FFF2-40B4-BE49-F238E27FC236}">
                <a16:creationId xmlns:a16="http://schemas.microsoft.com/office/drawing/2014/main" id="{E80D5EF4-2E6A-B448-8F00-1283C53F2CC1}"/>
              </a:ext>
            </a:extLst>
          </p:cNvPr>
          <p:cNvSpPr>
            <a:spLocks noChangeShapeType="1"/>
          </p:cNvSpPr>
          <p:nvPr/>
        </p:nvSpPr>
        <p:spPr bwMode="auto">
          <a:xfrm>
            <a:off x="6243197" y="5089731"/>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69" name="Isosceles Triangle 102">
            <a:extLst>
              <a:ext uri="{FF2B5EF4-FFF2-40B4-BE49-F238E27FC236}">
                <a16:creationId xmlns:a16="http://schemas.microsoft.com/office/drawing/2014/main" id="{11344EC1-68EA-C84F-834A-C495D7200932}"/>
              </a:ext>
            </a:extLst>
          </p:cNvPr>
          <p:cNvSpPr/>
          <p:nvPr/>
        </p:nvSpPr>
        <p:spPr bwMode="auto">
          <a:xfrm rot="16200000">
            <a:off x="8018829" y="4608756"/>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70" name="Line 14">
            <a:extLst>
              <a:ext uri="{FF2B5EF4-FFF2-40B4-BE49-F238E27FC236}">
                <a16:creationId xmlns:a16="http://schemas.microsoft.com/office/drawing/2014/main" id="{BDF706BC-EC17-F84E-ABF7-E674FCDA96E0}"/>
              </a:ext>
            </a:extLst>
          </p:cNvPr>
          <p:cNvSpPr>
            <a:spLocks noChangeShapeType="1"/>
          </p:cNvSpPr>
          <p:nvPr/>
        </p:nvSpPr>
        <p:spPr bwMode="auto">
          <a:xfrm>
            <a:off x="7038611" y="4745619"/>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71" name="TextBox 70">
            <a:extLst>
              <a:ext uri="{FF2B5EF4-FFF2-40B4-BE49-F238E27FC236}">
                <a16:creationId xmlns:a16="http://schemas.microsoft.com/office/drawing/2014/main" id="{E5F44E0D-D1ED-B843-8743-02C9AF1C7AA5}"/>
              </a:ext>
            </a:extLst>
          </p:cNvPr>
          <p:cNvSpPr txBox="1"/>
          <p:nvPr/>
        </p:nvSpPr>
        <p:spPr>
          <a:xfrm>
            <a:off x="7010179" y="4472179"/>
            <a:ext cx="457882"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yes</a:t>
            </a:r>
            <a:endParaRPr lang="en-US" dirty="0">
              <a:solidFill>
                <a:schemeClr val="tx1"/>
              </a:solidFill>
              <a:latin typeface="Calibri" panose="020F0502020204030204" pitchFamily="34" charset="0"/>
              <a:cs typeface="Calibri" panose="020F0502020204030204" pitchFamily="34" charset="0"/>
            </a:endParaRPr>
          </a:p>
        </p:txBody>
      </p:sp>
      <p:sp>
        <p:nvSpPr>
          <p:cNvPr id="72" name="Line 14">
            <a:extLst>
              <a:ext uri="{FF2B5EF4-FFF2-40B4-BE49-F238E27FC236}">
                <a16:creationId xmlns:a16="http://schemas.microsoft.com/office/drawing/2014/main" id="{B7DA7847-C5BC-BD47-BB90-A900378B4ABD}"/>
              </a:ext>
            </a:extLst>
          </p:cNvPr>
          <p:cNvSpPr>
            <a:spLocks noChangeShapeType="1"/>
          </p:cNvSpPr>
          <p:nvPr/>
        </p:nvSpPr>
        <p:spPr bwMode="auto">
          <a:xfrm>
            <a:off x="7045435" y="5433549"/>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73" name="TextBox 72">
            <a:extLst>
              <a:ext uri="{FF2B5EF4-FFF2-40B4-BE49-F238E27FC236}">
                <a16:creationId xmlns:a16="http://schemas.microsoft.com/office/drawing/2014/main" id="{01F7D505-EF2C-E741-A9C3-AA12DAF38EA1}"/>
              </a:ext>
            </a:extLst>
          </p:cNvPr>
          <p:cNvSpPr txBox="1"/>
          <p:nvPr/>
        </p:nvSpPr>
        <p:spPr>
          <a:xfrm>
            <a:off x="7071755" y="5112617"/>
            <a:ext cx="401072"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no</a:t>
            </a:r>
            <a:endParaRPr lang="en-US" dirty="0">
              <a:solidFill>
                <a:schemeClr val="tx1"/>
              </a:solidFill>
              <a:latin typeface="Calibri" panose="020F0502020204030204" pitchFamily="34" charset="0"/>
              <a:cs typeface="Calibri" panose="020F0502020204030204" pitchFamily="34" charset="0"/>
            </a:endParaRPr>
          </a:p>
        </p:txBody>
      </p:sp>
      <p:sp>
        <p:nvSpPr>
          <p:cNvPr id="74" name="TextBox 73">
            <a:extLst>
              <a:ext uri="{FF2B5EF4-FFF2-40B4-BE49-F238E27FC236}">
                <a16:creationId xmlns:a16="http://schemas.microsoft.com/office/drawing/2014/main" id="{9D798C7E-3253-894E-8443-8BDE06AC5A11}"/>
              </a:ext>
            </a:extLst>
          </p:cNvPr>
          <p:cNvSpPr txBox="1"/>
          <p:nvPr/>
        </p:nvSpPr>
        <p:spPr>
          <a:xfrm>
            <a:off x="8319749" y="4582195"/>
            <a:ext cx="393056"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50</a:t>
            </a:r>
            <a:endParaRPr lang="en-US" dirty="0">
              <a:latin typeface="Calibri" panose="020F0502020204030204" pitchFamily="34" charset="0"/>
              <a:cs typeface="Calibri" panose="020F0502020204030204" pitchFamily="34" charset="0"/>
            </a:endParaRPr>
          </a:p>
        </p:txBody>
      </p:sp>
      <p:sp>
        <p:nvSpPr>
          <p:cNvPr id="77" name="Isosceles Triangle 102">
            <a:extLst>
              <a:ext uri="{FF2B5EF4-FFF2-40B4-BE49-F238E27FC236}">
                <a16:creationId xmlns:a16="http://schemas.microsoft.com/office/drawing/2014/main" id="{9B2CC29B-AFBE-AC46-9B64-CCDBC040CFB8}"/>
              </a:ext>
            </a:extLst>
          </p:cNvPr>
          <p:cNvSpPr/>
          <p:nvPr/>
        </p:nvSpPr>
        <p:spPr bwMode="auto">
          <a:xfrm rot="16200000">
            <a:off x="8014154" y="5296390"/>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78" name="TextBox 77">
            <a:extLst>
              <a:ext uri="{FF2B5EF4-FFF2-40B4-BE49-F238E27FC236}">
                <a16:creationId xmlns:a16="http://schemas.microsoft.com/office/drawing/2014/main" id="{871C1D6F-A125-BC4E-AF54-235E9485BD1C}"/>
              </a:ext>
            </a:extLst>
          </p:cNvPr>
          <p:cNvSpPr txBox="1"/>
          <p:nvPr/>
        </p:nvSpPr>
        <p:spPr>
          <a:xfrm>
            <a:off x="8315074" y="5269829"/>
            <a:ext cx="288862"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0</a:t>
            </a:r>
            <a:endParaRPr lang="en-US" dirty="0">
              <a:latin typeface="Calibri" panose="020F0502020204030204" pitchFamily="34" charset="0"/>
              <a:cs typeface="Calibri" panose="020F0502020204030204" pitchFamily="34" charset="0"/>
            </a:endParaRPr>
          </a:p>
        </p:txBody>
      </p:sp>
      <p:sp>
        <p:nvSpPr>
          <p:cNvPr id="81" name="Rectangle 6">
            <a:extLst>
              <a:ext uri="{FF2B5EF4-FFF2-40B4-BE49-F238E27FC236}">
                <a16:creationId xmlns:a16="http://schemas.microsoft.com/office/drawing/2014/main" id="{106AEC2B-FCAA-EE45-94FE-53AC1E0840ED}"/>
              </a:ext>
            </a:extLst>
          </p:cNvPr>
          <p:cNvSpPr>
            <a:spLocks noChangeArrowheads="1"/>
          </p:cNvSpPr>
          <p:nvPr/>
        </p:nvSpPr>
        <p:spPr bwMode="auto">
          <a:xfrm>
            <a:off x="6060608" y="2743200"/>
            <a:ext cx="152400" cy="152400"/>
          </a:xfrm>
          <a:prstGeom prst="rect">
            <a:avLst/>
          </a:prstGeom>
          <a:solidFill>
            <a:schemeClr val="accent2">
              <a:lumMod val="60000"/>
              <a:lumOff val="40000"/>
            </a:schemeClr>
          </a:solidFill>
          <a:ln w="9525">
            <a:solidFill>
              <a:schemeClr val="tx1"/>
            </a:solidFill>
            <a:miter lim="800000"/>
            <a:headEnd/>
            <a:tailEnd/>
          </a:ln>
          <a:effectLst/>
        </p:spPr>
        <p:txBody>
          <a:bodyPr wrap="none" anchor="ctr"/>
          <a:lstStyle/>
          <a:p>
            <a:endParaRPr lang="en-US" sz="3600">
              <a:latin typeface="Calibri" panose="020F0502020204030204" pitchFamily="34" charset="0"/>
              <a:cs typeface="Calibri" panose="020F0502020204030204" pitchFamily="34" charset="0"/>
            </a:endParaRPr>
          </a:p>
        </p:txBody>
      </p:sp>
      <p:sp>
        <p:nvSpPr>
          <p:cNvPr id="84" name="Line 13">
            <a:extLst>
              <a:ext uri="{FF2B5EF4-FFF2-40B4-BE49-F238E27FC236}">
                <a16:creationId xmlns:a16="http://schemas.microsoft.com/office/drawing/2014/main" id="{F2FFF044-4170-B347-83F1-2B013D76EFF9}"/>
              </a:ext>
            </a:extLst>
          </p:cNvPr>
          <p:cNvSpPr>
            <a:spLocks noChangeShapeType="1"/>
          </p:cNvSpPr>
          <p:nvPr/>
        </p:nvSpPr>
        <p:spPr bwMode="auto">
          <a:xfrm flipV="1">
            <a:off x="6207805" y="2494163"/>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90" name="Line 15">
            <a:extLst>
              <a:ext uri="{FF2B5EF4-FFF2-40B4-BE49-F238E27FC236}">
                <a16:creationId xmlns:a16="http://schemas.microsoft.com/office/drawing/2014/main" id="{90203FF6-2BDC-2947-B282-EA050221BC31}"/>
              </a:ext>
            </a:extLst>
          </p:cNvPr>
          <p:cNvSpPr>
            <a:spLocks noChangeShapeType="1"/>
          </p:cNvSpPr>
          <p:nvPr/>
        </p:nvSpPr>
        <p:spPr bwMode="auto">
          <a:xfrm>
            <a:off x="6207805" y="2837979"/>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93" name="Isosceles Triangle 102">
            <a:extLst>
              <a:ext uri="{FF2B5EF4-FFF2-40B4-BE49-F238E27FC236}">
                <a16:creationId xmlns:a16="http://schemas.microsoft.com/office/drawing/2014/main" id="{65266961-28FD-8642-BFCB-0ED254B74B46}"/>
              </a:ext>
            </a:extLst>
          </p:cNvPr>
          <p:cNvSpPr/>
          <p:nvPr/>
        </p:nvSpPr>
        <p:spPr bwMode="auto">
          <a:xfrm rot="16200000">
            <a:off x="7983437" y="2357004"/>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95" name="Line 14">
            <a:extLst>
              <a:ext uri="{FF2B5EF4-FFF2-40B4-BE49-F238E27FC236}">
                <a16:creationId xmlns:a16="http://schemas.microsoft.com/office/drawing/2014/main" id="{81431102-56D7-BE4C-97DC-CABC0D06E912}"/>
              </a:ext>
            </a:extLst>
          </p:cNvPr>
          <p:cNvSpPr>
            <a:spLocks noChangeShapeType="1"/>
          </p:cNvSpPr>
          <p:nvPr/>
        </p:nvSpPr>
        <p:spPr bwMode="auto">
          <a:xfrm>
            <a:off x="7003219" y="2493867"/>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96" name="TextBox 95">
            <a:extLst>
              <a:ext uri="{FF2B5EF4-FFF2-40B4-BE49-F238E27FC236}">
                <a16:creationId xmlns:a16="http://schemas.microsoft.com/office/drawing/2014/main" id="{BDCE4BA9-7A46-3A47-99C1-38AD0F99636B}"/>
              </a:ext>
            </a:extLst>
          </p:cNvPr>
          <p:cNvSpPr txBox="1"/>
          <p:nvPr/>
        </p:nvSpPr>
        <p:spPr>
          <a:xfrm>
            <a:off x="6974787" y="2164017"/>
            <a:ext cx="457882"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yes</a:t>
            </a:r>
            <a:endParaRPr lang="en-US" dirty="0">
              <a:solidFill>
                <a:schemeClr val="tx1"/>
              </a:solidFill>
              <a:latin typeface="Calibri" panose="020F0502020204030204" pitchFamily="34" charset="0"/>
              <a:cs typeface="Calibri" panose="020F0502020204030204" pitchFamily="34" charset="0"/>
            </a:endParaRPr>
          </a:p>
        </p:txBody>
      </p:sp>
      <p:sp>
        <p:nvSpPr>
          <p:cNvPr id="97" name="Line 14">
            <a:extLst>
              <a:ext uri="{FF2B5EF4-FFF2-40B4-BE49-F238E27FC236}">
                <a16:creationId xmlns:a16="http://schemas.microsoft.com/office/drawing/2014/main" id="{6C103B9C-48E4-F14D-9784-A82CD32A786B}"/>
              </a:ext>
            </a:extLst>
          </p:cNvPr>
          <p:cNvSpPr>
            <a:spLocks noChangeShapeType="1"/>
          </p:cNvSpPr>
          <p:nvPr/>
        </p:nvSpPr>
        <p:spPr bwMode="auto">
          <a:xfrm>
            <a:off x="7010043" y="3181797"/>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99" name="TextBox 98">
            <a:extLst>
              <a:ext uri="{FF2B5EF4-FFF2-40B4-BE49-F238E27FC236}">
                <a16:creationId xmlns:a16="http://schemas.microsoft.com/office/drawing/2014/main" id="{D5576715-AC12-6444-A34D-CDD2D4F1AD66}"/>
              </a:ext>
            </a:extLst>
          </p:cNvPr>
          <p:cNvSpPr txBox="1"/>
          <p:nvPr/>
        </p:nvSpPr>
        <p:spPr>
          <a:xfrm>
            <a:off x="7036363" y="2860865"/>
            <a:ext cx="401072"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no</a:t>
            </a:r>
            <a:endParaRPr lang="en-US" dirty="0">
              <a:solidFill>
                <a:schemeClr val="tx1"/>
              </a:solidFill>
              <a:latin typeface="Calibri" panose="020F0502020204030204" pitchFamily="34" charset="0"/>
              <a:cs typeface="Calibri" panose="020F0502020204030204" pitchFamily="34" charset="0"/>
            </a:endParaRPr>
          </a:p>
        </p:txBody>
      </p:sp>
      <p:sp>
        <p:nvSpPr>
          <p:cNvPr id="102" name="TextBox 101">
            <a:extLst>
              <a:ext uri="{FF2B5EF4-FFF2-40B4-BE49-F238E27FC236}">
                <a16:creationId xmlns:a16="http://schemas.microsoft.com/office/drawing/2014/main" id="{FD9836B7-A554-6341-ABF6-BAAF0A293638}"/>
              </a:ext>
            </a:extLst>
          </p:cNvPr>
          <p:cNvSpPr txBox="1"/>
          <p:nvPr/>
        </p:nvSpPr>
        <p:spPr>
          <a:xfrm>
            <a:off x="8284357" y="2330443"/>
            <a:ext cx="393056"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40</a:t>
            </a:r>
            <a:endParaRPr lang="en-US" dirty="0">
              <a:latin typeface="Calibri" panose="020F0502020204030204" pitchFamily="34" charset="0"/>
              <a:cs typeface="Calibri" panose="020F0502020204030204" pitchFamily="34" charset="0"/>
            </a:endParaRPr>
          </a:p>
        </p:txBody>
      </p:sp>
      <p:sp>
        <p:nvSpPr>
          <p:cNvPr id="107" name="Isosceles Triangle 102">
            <a:extLst>
              <a:ext uri="{FF2B5EF4-FFF2-40B4-BE49-F238E27FC236}">
                <a16:creationId xmlns:a16="http://schemas.microsoft.com/office/drawing/2014/main" id="{3AC5530E-77D3-9045-B765-77E2770F8011}"/>
              </a:ext>
            </a:extLst>
          </p:cNvPr>
          <p:cNvSpPr/>
          <p:nvPr/>
        </p:nvSpPr>
        <p:spPr bwMode="auto">
          <a:xfrm rot="16200000">
            <a:off x="7978762" y="3044638"/>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08" name="TextBox 107">
            <a:extLst>
              <a:ext uri="{FF2B5EF4-FFF2-40B4-BE49-F238E27FC236}">
                <a16:creationId xmlns:a16="http://schemas.microsoft.com/office/drawing/2014/main" id="{A3E0092B-B1E9-5C46-9868-EA26FB894A2F}"/>
              </a:ext>
            </a:extLst>
          </p:cNvPr>
          <p:cNvSpPr txBox="1"/>
          <p:nvPr/>
        </p:nvSpPr>
        <p:spPr>
          <a:xfrm>
            <a:off x="8279682" y="3018077"/>
            <a:ext cx="455574"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-10</a:t>
            </a:r>
            <a:endParaRPr lang="en-US" dirty="0">
              <a:latin typeface="Calibri" panose="020F0502020204030204" pitchFamily="34" charset="0"/>
              <a:cs typeface="Calibri" panose="020F0502020204030204" pitchFamily="34" charset="0"/>
            </a:endParaRPr>
          </a:p>
        </p:txBody>
      </p:sp>
      <p:sp>
        <p:nvSpPr>
          <p:cNvPr id="109" name="TextBox 108">
            <a:extLst>
              <a:ext uri="{FF2B5EF4-FFF2-40B4-BE49-F238E27FC236}">
                <a16:creationId xmlns:a16="http://schemas.microsoft.com/office/drawing/2014/main" id="{9086C83A-5936-6549-901C-FD8F75EA4B04}"/>
              </a:ext>
            </a:extLst>
          </p:cNvPr>
          <p:cNvSpPr txBox="1"/>
          <p:nvPr/>
        </p:nvSpPr>
        <p:spPr>
          <a:xfrm>
            <a:off x="6477000" y="4950023"/>
            <a:ext cx="1202509" cy="307777"/>
          </a:xfrm>
          <a:prstGeom prst="rect">
            <a:avLst/>
          </a:prstGeom>
          <a:noFill/>
        </p:spPr>
        <p:txBody>
          <a:bodyPr wrap="none" rtlCol="0">
            <a:spAutoFit/>
          </a:bodyPr>
          <a:lstStyle/>
          <a:p>
            <a:r>
              <a:rPr lang="en-US" sz="1400" dirty="0">
                <a:solidFill>
                  <a:srgbClr val="C00000"/>
                </a:solidFill>
                <a:latin typeface="Calibri" panose="020F0502020204030204" pitchFamily="34" charset="0"/>
                <a:cs typeface="Calibri" panose="020F0502020204030204" pitchFamily="34" charset="0"/>
              </a:rPr>
              <a:t>Max(50,0)=50</a:t>
            </a:r>
            <a:endParaRPr lang="en-US" sz="1600" b="1" dirty="0">
              <a:solidFill>
                <a:srgbClr val="C00000"/>
              </a:solidFill>
              <a:latin typeface="Calibri" panose="020F0502020204030204" pitchFamily="34" charset="0"/>
              <a:cs typeface="Calibri" panose="020F0502020204030204" pitchFamily="34" charset="0"/>
            </a:endParaRPr>
          </a:p>
        </p:txBody>
      </p:sp>
      <p:sp>
        <p:nvSpPr>
          <p:cNvPr id="110" name="TextBox 109">
            <a:extLst>
              <a:ext uri="{FF2B5EF4-FFF2-40B4-BE49-F238E27FC236}">
                <a16:creationId xmlns:a16="http://schemas.microsoft.com/office/drawing/2014/main" id="{FECCE6A6-6299-5F41-A0B2-A9D854A2F12D}"/>
              </a:ext>
            </a:extLst>
          </p:cNvPr>
          <p:cNvSpPr txBox="1"/>
          <p:nvPr/>
        </p:nvSpPr>
        <p:spPr>
          <a:xfrm>
            <a:off x="6359764" y="2669604"/>
            <a:ext cx="1348382" cy="307777"/>
          </a:xfrm>
          <a:prstGeom prst="rect">
            <a:avLst/>
          </a:prstGeom>
          <a:noFill/>
        </p:spPr>
        <p:txBody>
          <a:bodyPr wrap="none" rtlCol="0">
            <a:spAutoFit/>
          </a:bodyPr>
          <a:lstStyle/>
          <a:p>
            <a:r>
              <a:rPr lang="en-US" sz="1400" dirty="0">
                <a:solidFill>
                  <a:srgbClr val="C00000"/>
                </a:solidFill>
                <a:latin typeface="Calibri" panose="020F0502020204030204" pitchFamily="34" charset="0"/>
                <a:cs typeface="Calibri" panose="020F0502020204030204" pitchFamily="34" charset="0"/>
              </a:rPr>
              <a:t>Max(40,-10)=40</a:t>
            </a:r>
            <a:endParaRPr lang="en-US" sz="1600" b="1" dirty="0">
              <a:solidFill>
                <a:srgbClr val="C0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82282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1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50"/>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6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71"/>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72"/>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73"/>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74"/>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77"/>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78"/>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09"/>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01"/>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03"/>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106"/>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105"/>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1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 grpId="0"/>
      <p:bldP spid="103" grpId="0"/>
      <p:bldP spid="104" grpId="0"/>
      <p:bldP spid="105" grpId="0"/>
      <p:bldP spid="50" grpId="0" animBg="1"/>
      <p:bldP spid="52" grpId="0"/>
      <p:bldP spid="58" grpId="0"/>
      <p:bldP spid="66" grpId="0" animBg="1"/>
      <p:bldP spid="67" grpId="0" animBg="1"/>
      <p:bldP spid="69" grpId="0" animBg="1"/>
      <p:bldP spid="70" grpId="0" animBg="1"/>
      <p:bldP spid="71" grpId="0"/>
      <p:bldP spid="72" grpId="0" animBg="1"/>
      <p:bldP spid="73" grpId="0"/>
      <p:bldP spid="74" grpId="0"/>
      <p:bldP spid="77" grpId="0" animBg="1"/>
      <p:bldP spid="78" grpId="0"/>
      <p:bldP spid="81" grpId="0" animBg="1"/>
      <p:bldP spid="84" grpId="0" animBg="1"/>
      <p:bldP spid="90" grpId="0" animBg="1"/>
      <p:bldP spid="93" grpId="0" animBg="1"/>
      <p:bldP spid="95" grpId="0" animBg="1"/>
      <p:bldP spid="96" grpId="0"/>
      <p:bldP spid="97" grpId="0" animBg="1"/>
      <p:bldP spid="99" grpId="0"/>
      <p:bldP spid="102" grpId="0"/>
      <p:bldP spid="107" grpId="0" animBg="1"/>
      <p:bldP spid="108" grpId="0"/>
      <p:bldP spid="109" grpId="0"/>
      <p:bldP spid="11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Software for Drawing Trees</a:t>
            </a:r>
          </a:p>
        </p:txBody>
      </p:sp>
      <p:sp>
        <p:nvSpPr>
          <p:cNvPr id="6" name="Rectangle 5">
            <a:extLst>
              <a:ext uri="{FF2B5EF4-FFF2-40B4-BE49-F238E27FC236}">
                <a16:creationId xmlns:a16="http://schemas.microsoft.com/office/drawing/2014/main" id="{600BF458-989B-014C-82B5-23EE7B9BABDE}"/>
              </a:ext>
            </a:extLst>
          </p:cNvPr>
          <p:cNvSpPr/>
          <p:nvPr/>
        </p:nvSpPr>
        <p:spPr>
          <a:xfrm>
            <a:off x="661307" y="1864469"/>
            <a:ext cx="7467600" cy="4298613"/>
          </a:xfrm>
          <a:prstGeom prst="rect">
            <a:avLst/>
          </a:prstGeom>
        </p:spPr>
        <p:txBody>
          <a:bodyPr wrap="square">
            <a:spAutoFit/>
          </a:bodyPr>
          <a:lstStyle/>
          <a:p>
            <a:pPr marL="342900" indent="-342900">
              <a:spcBef>
                <a:spcPts val="1600"/>
              </a:spcBef>
              <a:buFont typeface="Arial" panose="020B0604020202020204" pitchFamily="34" charset="0"/>
              <a:buChar char="•"/>
            </a:pPr>
            <a:r>
              <a:rPr lang="en-US" sz="2400" dirty="0">
                <a:latin typeface="Calibri" panose="020F0502020204030204" pitchFamily="34" charset="0"/>
                <a:cs typeface="Calibri" panose="020F0502020204030204" pitchFamily="34" charset="0"/>
              </a:rPr>
              <a:t>Excel has several decision tree add-ins (most cost $$$)</a:t>
            </a:r>
          </a:p>
          <a:p>
            <a:pPr marL="800100" lvl="1" indent="-342900">
              <a:spcBef>
                <a:spcPts val="1600"/>
              </a:spcBef>
              <a:buFont typeface="Arial" panose="020B0604020202020204" pitchFamily="34" charset="0"/>
              <a:buChar char="•"/>
            </a:pPr>
            <a:r>
              <a:rPr lang="en-US" sz="2400" b="1" dirty="0">
                <a:latin typeface="Calibri" panose="020F0502020204030204" pitchFamily="34" charset="0"/>
                <a:cs typeface="Calibri" panose="020F0502020204030204" pitchFamily="34" charset="0"/>
              </a:rPr>
              <a:t>“Precision tree” </a:t>
            </a:r>
            <a:r>
              <a:rPr lang="en-US" sz="2400" i="0" u="none" strike="noStrike" dirty="0">
                <a:effectLst/>
                <a:latin typeface="Calibri" panose="020F0502020204030204" pitchFamily="34" charset="0"/>
              </a:rPr>
              <a:t>(part of </a:t>
            </a:r>
            <a:r>
              <a:rPr lang="en-US" sz="2400" i="0" u="sng" strike="noStrike" dirty="0">
                <a:solidFill>
                  <a:srgbClr val="DE86B2"/>
                </a:solidFill>
                <a:effectLst/>
                <a:latin typeface="Calibri" panose="020F0502020204030204" pitchFamily="34" charset="0"/>
                <a:hlinkClick r:id="rId2" tooltip="Original URL:&#10;https://lumivero.com/products/decision-tools/&#10;&#10;Click to follow link."/>
              </a:rPr>
              <a:t>DecisionTools Suite</a:t>
            </a:r>
            <a:r>
              <a:rPr lang="en-US" sz="2400" i="0" u="none" strike="noStrike" dirty="0">
                <a:effectLst/>
                <a:latin typeface="Calibri" panose="020F0502020204030204" pitchFamily="34" charset="0"/>
              </a:rPr>
              <a:t>) </a:t>
            </a:r>
            <a:br>
              <a:rPr lang="en-US" sz="2400" i="0" u="none" strike="noStrike" dirty="0">
                <a:effectLst/>
                <a:latin typeface="Calibri" panose="020F0502020204030204" pitchFamily="34" charset="0"/>
              </a:rPr>
            </a:br>
            <a:r>
              <a:rPr lang="en-US" sz="2400" i="0" u="none" strike="noStrike" dirty="0">
                <a:effectLst/>
                <a:latin typeface="Calibri" panose="020F0502020204030204" pitchFamily="34" charset="0"/>
              </a:rPr>
              <a:t>not available on Mac</a:t>
            </a:r>
            <a:endParaRPr lang="en-US" sz="2400" dirty="0">
              <a:latin typeface="Calibri" panose="020F0502020204030204" pitchFamily="34" charset="0"/>
              <a:cs typeface="Calibri" panose="020F0502020204030204" pitchFamily="34" charset="0"/>
            </a:endParaRPr>
          </a:p>
          <a:p>
            <a:pPr marL="800100" lvl="1" indent="-342900">
              <a:spcBef>
                <a:spcPts val="1600"/>
              </a:spcBef>
              <a:buFont typeface="Arial" panose="020B0604020202020204" pitchFamily="34" charset="0"/>
              <a:buChar char="•"/>
            </a:pPr>
            <a:r>
              <a:rPr lang="en-US" sz="2400" dirty="0">
                <a:latin typeface="Calibri" panose="020F0502020204030204" pitchFamily="34" charset="0"/>
                <a:cs typeface="Calibri" panose="020F0502020204030204" pitchFamily="34" charset="0"/>
              </a:rPr>
              <a:t>Various user-made add-ins, for example </a:t>
            </a:r>
            <a:r>
              <a:rPr lang="en-US" sz="2400" b="1" dirty="0">
                <a:latin typeface="Calibri" panose="020F0502020204030204" pitchFamily="34" charset="0"/>
                <a:cs typeface="Calibri" panose="020F0502020204030204" pitchFamily="34" charset="0"/>
              </a:rPr>
              <a:t>“</a:t>
            </a:r>
            <a:r>
              <a:rPr lang="en-US" sz="2400" b="1" dirty="0" err="1">
                <a:latin typeface="Calibri" panose="020F0502020204030204" pitchFamily="34" charset="0"/>
                <a:cs typeface="Calibri" panose="020F0502020204030204" pitchFamily="34" charset="0"/>
              </a:rPr>
              <a:t>TreePlan</a:t>
            </a:r>
            <a:r>
              <a:rPr lang="en-US" sz="2400" b="1" dirty="0">
                <a:latin typeface="Calibri" panose="020F0502020204030204" pitchFamily="34" charset="0"/>
                <a:cs typeface="Calibri" panose="020F0502020204030204" pitchFamily="34" charset="0"/>
              </a:rPr>
              <a:t>” </a:t>
            </a:r>
            <a:r>
              <a:rPr lang="en-US" sz="2400" dirty="0">
                <a:latin typeface="Calibri" panose="020F0502020204030204" pitchFamily="34" charset="0"/>
                <a:cs typeface="Calibri" panose="020F0502020204030204" pitchFamily="34" charset="0"/>
                <a:hlinkClick r:id="rId3"/>
              </a:rPr>
              <a:t>https://github.com/ybian/treeplan</a:t>
            </a:r>
            <a:endParaRPr lang="en-US" sz="2400" dirty="0">
              <a:latin typeface="Calibri" panose="020F0502020204030204" pitchFamily="34" charset="0"/>
              <a:cs typeface="Calibri" panose="020F0502020204030204" pitchFamily="34" charset="0"/>
            </a:endParaRPr>
          </a:p>
          <a:p>
            <a:pPr lvl="1">
              <a:spcBef>
                <a:spcPts val="1600"/>
              </a:spcBef>
            </a:pPr>
            <a:endParaRPr lang="en-US" sz="2400" dirty="0">
              <a:latin typeface="Calibri" panose="020F0502020204030204" pitchFamily="34" charset="0"/>
              <a:cs typeface="Calibri" panose="020F0502020204030204" pitchFamily="34" charset="0"/>
            </a:endParaRPr>
          </a:p>
          <a:p>
            <a:pPr marL="342900" marR="0" indent="-342900" algn="l">
              <a:spcBef>
                <a:spcPts val="0"/>
              </a:spcBef>
              <a:spcAft>
                <a:spcPts val="0"/>
              </a:spcAft>
              <a:buFont typeface="Arial" panose="020B0604020202020204" pitchFamily="34" charset="0"/>
              <a:buChar char="•"/>
            </a:pPr>
            <a:r>
              <a:rPr lang="en-US" sz="2400" b="1" dirty="0">
                <a:solidFill>
                  <a:srgbClr val="C00000"/>
                </a:solidFill>
                <a:latin typeface="Calibri" panose="020F0502020204030204" pitchFamily="34" charset="0"/>
                <a:cs typeface="Calibri" panose="020F0502020204030204" pitchFamily="34" charset="0"/>
              </a:rPr>
              <a:t>Silver Decisions </a:t>
            </a:r>
            <a:r>
              <a:rPr lang="en-US" sz="2400" dirty="0">
                <a:latin typeface="Calibri" panose="020F0502020204030204" pitchFamily="34" charset="0"/>
                <a:cs typeface="Calibri" panose="020F0502020204030204" pitchFamily="34" charset="0"/>
              </a:rPr>
              <a:t>(Free online platform) </a:t>
            </a:r>
            <a:r>
              <a:rPr lang="en-US" sz="2400" b="0" i="0" u="sng" strike="noStrike" dirty="0">
                <a:solidFill>
                  <a:srgbClr val="DE86B2"/>
                </a:solidFill>
                <a:effectLst/>
                <a:latin typeface="Calibri" panose="020F0502020204030204" pitchFamily="34" charset="0"/>
                <a:hlinkClick r:id="rId4" tooltip="Original URL:&#10;https://silverdecisions.pl/&#10;&#10;Click to follow link."/>
              </a:rPr>
              <a:t>https://silverdecisions.pl/</a:t>
            </a:r>
            <a:endParaRPr lang="en-US" sz="2400" b="0" i="0" u="none" strike="noStrike" dirty="0">
              <a:effectLst/>
              <a:latin typeface="Calibri" panose="020F0502020204030204" pitchFamily="34" charset="0"/>
            </a:endParaRPr>
          </a:p>
          <a:p>
            <a:pPr marL="342900" indent="-342900">
              <a:spcBef>
                <a:spcPts val="1600"/>
              </a:spcBef>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0116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579438"/>
          </a:xfrm>
        </p:spPr>
        <p:txBody>
          <a:bodyPr anchor="ctr">
            <a:normAutofit/>
          </a:bodyPr>
          <a:lstStyle/>
          <a:p>
            <a:r>
              <a:rPr lang="en-US" dirty="0"/>
              <a:t>Drawing Trees in </a:t>
            </a:r>
            <a:r>
              <a:rPr lang="en-US" dirty="0" err="1"/>
              <a:t>SilverDecisions</a:t>
            </a:r>
            <a:endParaRPr lang="en-US" dirty="0"/>
          </a:p>
        </p:txBody>
      </p:sp>
      <p:sp>
        <p:nvSpPr>
          <p:cNvPr id="11" name="TextBox 10">
            <a:extLst>
              <a:ext uri="{FF2B5EF4-FFF2-40B4-BE49-F238E27FC236}">
                <a16:creationId xmlns:a16="http://schemas.microsoft.com/office/drawing/2014/main" id="{C2F18FB2-0E40-AA43-8F48-53EE33780C3C}"/>
              </a:ext>
            </a:extLst>
          </p:cNvPr>
          <p:cNvSpPr txBox="1"/>
          <p:nvPr/>
        </p:nvSpPr>
        <p:spPr>
          <a:xfrm>
            <a:off x="1447800" y="1143000"/>
            <a:ext cx="6248400" cy="707886"/>
          </a:xfrm>
          <a:prstGeom prst="rect">
            <a:avLst/>
          </a:prstGeom>
          <a:noFill/>
        </p:spPr>
        <p:txBody>
          <a:bodyPr wrap="square" rtlCol="0">
            <a:spAutoFit/>
          </a:bodyPr>
          <a:lstStyle/>
          <a:p>
            <a:r>
              <a:rPr lang="en-US" sz="2000" dirty="0">
                <a:latin typeface="Calibri" panose="020F0502020204030204" pitchFamily="34" charset="0"/>
                <a:cs typeface="Calibri" panose="020F0502020204030204" pitchFamily="34" charset="0"/>
              </a:rPr>
              <a:t>Double click anywhere to start the tree (we usually start with decision node)</a:t>
            </a:r>
          </a:p>
        </p:txBody>
      </p:sp>
      <p:pic>
        <p:nvPicPr>
          <p:cNvPr id="3" name="Picture 2">
            <a:extLst>
              <a:ext uri="{FF2B5EF4-FFF2-40B4-BE49-F238E27FC236}">
                <a16:creationId xmlns:a16="http://schemas.microsoft.com/office/drawing/2014/main" id="{9E28644F-66D8-EEFD-B453-F82F4EB7AA98}"/>
              </a:ext>
            </a:extLst>
          </p:cNvPr>
          <p:cNvPicPr>
            <a:picLocks noChangeAspect="1"/>
          </p:cNvPicPr>
          <p:nvPr/>
        </p:nvPicPr>
        <p:blipFill>
          <a:blip r:embed="rId2"/>
          <a:stretch>
            <a:fillRect/>
          </a:stretch>
        </p:blipFill>
        <p:spPr>
          <a:xfrm>
            <a:off x="571500" y="3124200"/>
            <a:ext cx="7772400" cy="2759307"/>
          </a:xfrm>
          <a:prstGeom prst="rect">
            <a:avLst/>
          </a:prstGeom>
        </p:spPr>
      </p:pic>
      <p:cxnSp>
        <p:nvCxnSpPr>
          <p:cNvPr id="7" name="Straight Arrow Connector 6">
            <a:extLst>
              <a:ext uri="{FF2B5EF4-FFF2-40B4-BE49-F238E27FC236}">
                <a16:creationId xmlns:a16="http://schemas.microsoft.com/office/drawing/2014/main" id="{E5D55279-FB06-AC47-9946-088A641BBF85}"/>
              </a:ext>
            </a:extLst>
          </p:cNvPr>
          <p:cNvCxnSpPr>
            <a:cxnSpLocks/>
          </p:cNvCxnSpPr>
          <p:nvPr/>
        </p:nvCxnSpPr>
        <p:spPr bwMode="auto">
          <a:xfrm flipH="1">
            <a:off x="3429000" y="1600200"/>
            <a:ext cx="609600" cy="2667000"/>
          </a:xfrm>
          <a:prstGeom prst="straightConnector1">
            <a:avLst/>
          </a:prstGeom>
          <a:solidFill>
            <a:schemeClr val="accent1"/>
          </a:solidFill>
          <a:ln w="38100" cap="flat" cmpd="sng" algn="ctr">
            <a:solidFill>
              <a:schemeClr val="accent1"/>
            </a:solidFill>
            <a:prstDash val="solid"/>
            <a:round/>
            <a:headEnd type="none" w="med" len="med"/>
            <a:tailEnd type="triangle"/>
          </a:ln>
          <a:effectLst/>
        </p:spPr>
      </p:cxnSp>
    </p:spTree>
    <p:extLst>
      <p:ext uri="{BB962C8B-B14F-4D97-AF65-F5344CB8AC3E}">
        <p14:creationId xmlns:p14="http://schemas.microsoft.com/office/powerpoint/2010/main" val="20954051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59E7E8E-69FB-806C-4B56-A31D8035D5E5}"/>
              </a:ext>
            </a:extLst>
          </p:cNvPr>
          <p:cNvPicPr>
            <a:picLocks noChangeAspect="1"/>
          </p:cNvPicPr>
          <p:nvPr/>
        </p:nvPicPr>
        <p:blipFill>
          <a:blip r:embed="rId2"/>
          <a:stretch>
            <a:fillRect/>
          </a:stretch>
        </p:blipFill>
        <p:spPr>
          <a:xfrm>
            <a:off x="334142" y="1963152"/>
            <a:ext cx="8475716" cy="2312928"/>
          </a:xfrm>
          <a:prstGeom prst="rect">
            <a:avLst/>
          </a:prstGeom>
        </p:spPr>
      </p:pic>
      <p:sp>
        <p:nvSpPr>
          <p:cNvPr id="2" name="Title 1"/>
          <p:cNvSpPr>
            <a:spLocks noGrp="1"/>
          </p:cNvSpPr>
          <p:nvPr>
            <p:ph type="title"/>
          </p:nvPr>
        </p:nvSpPr>
        <p:spPr>
          <a:xfrm>
            <a:off x="457200" y="152400"/>
            <a:ext cx="8229600" cy="579438"/>
          </a:xfrm>
        </p:spPr>
        <p:txBody>
          <a:bodyPr anchor="ctr">
            <a:normAutofit/>
          </a:bodyPr>
          <a:lstStyle/>
          <a:p>
            <a:r>
              <a:rPr lang="en-US" dirty="0"/>
              <a:t>Drawing Trees in </a:t>
            </a:r>
            <a:r>
              <a:rPr lang="en-US" dirty="0" err="1"/>
              <a:t>SilverDecisions</a:t>
            </a:r>
            <a:endParaRPr lang="en-US" dirty="0"/>
          </a:p>
        </p:txBody>
      </p:sp>
      <p:cxnSp>
        <p:nvCxnSpPr>
          <p:cNvPr id="7" name="Straight Arrow Connector 6">
            <a:extLst>
              <a:ext uri="{FF2B5EF4-FFF2-40B4-BE49-F238E27FC236}">
                <a16:creationId xmlns:a16="http://schemas.microsoft.com/office/drawing/2014/main" id="{E5D55279-FB06-AC47-9946-088A641BBF85}"/>
              </a:ext>
            </a:extLst>
          </p:cNvPr>
          <p:cNvCxnSpPr>
            <a:cxnSpLocks/>
          </p:cNvCxnSpPr>
          <p:nvPr/>
        </p:nvCxnSpPr>
        <p:spPr bwMode="auto">
          <a:xfrm flipH="1">
            <a:off x="838200" y="1547550"/>
            <a:ext cx="1143000" cy="1572066"/>
          </a:xfrm>
          <a:prstGeom prst="straightConnector1">
            <a:avLst/>
          </a:prstGeom>
          <a:solidFill>
            <a:schemeClr val="accent1"/>
          </a:solidFill>
          <a:ln w="38100" cap="flat" cmpd="sng" algn="ctr">
            <a:solidFill>
              <a:schemeClr val="accent1"/>
            </a:solidFill>
            <a:prstDash val="solid"/>
            <a:round/>
            <a:headEnd type="none" w="med" len="med"/>
            <a:tailEnd type="triangle"/>
          </a:ln>
          <a:effectLst/>
        </p:spPr>
      </p:cxnSp>
      <p:sp>
        <p:nvSpPr>
          <p:cNvPr id="11" name="TextBox 10">
            <a:extLst>
              <a:ext uri="{FF2B5EF4-FFF2-40B4-BE49-F238E27FC236}">
                <a16:creationId xmlns:a16="http://schemas.microsoft.com/office/drawing/2014/main" id="{C2F18FB2-0E40-AA43-8F48-53EE33780C3C}"/>
              </a:ext>
            </a:extLst>
          </p:cNvPr>
          <p:cNvSpPr txBox="1"/>
          <p:nvPr/>
        </p:nvSpPr>
        <p:spPr>
          <a:xfrm>
            <a:off x="914400" y="1147440"/>
            <a:ext cx="6019800" cy="400110"/>
          </a:xfrm>
          <a:prstGeom prst="rect">
            <a:avLst/>
          </a:prstGeom>
          <a:noFill/>
        </p:spPr>
        <p:txBody>
          <a:bodyPr wrap="square" rtlCol="0">
            <a:spAutoFit/>
          </a:bodyPr>
          <a:lstStyle/>
          <a:p>
            <a:r>
              <a:rPr lang="en-US" sz="2000" dirty="0">
                <a:latin typeface="Calibri" panose="020F0502020204030204" pitchFamily="34" charset="0"/>
                <a:cs typeface="Calibri" panose="020F0502020204030204" pitchFamily="34" charset="0"/>
              </a:rPr>
              <a:t>Describe event using label, payoff and probability</a:t>
            </a:r>
          </a:p>
        </p:txBody>
      </p:sp>
      <p:cxnSp>
        <p:nvCxnSpPr>
          <p:cNvPr id="8" name="Straight Arrow Connector 7">
            <a:extLst>
              <a:ext uri="{FF2B5EF4-FFF2-40B4-BE49-F238E27FC236}">
                <a16:creationId xmlns:a16="http://schemas.microsoft.com/office/drawing/2014/main" id="{EB0DAF26-FB14-2A39-A3C8-D42FF5EC111E}"/>
              </a:ext>
            </a:extLst>
          </p:cNvPr>
          <p:cNvCxnSpPr>
            <a:cxnSpLocks/>
          </p:cNvCxnSpPr>
          <p:nvPr/>
        </p:nvCxnSpPr>
        <p:spPr bwMode="auto">
          <a:xfrm flipH="1" flipV="1">
            <a:off x="5029200" y="2514600"/>
            <a:ext cx="838200" cy="2514600"/>
          </a:xfrm>
          <a:prstGeom prst="straightConnector1">
            <a:avLst/>
          </a:prstGeom>
          <a:solidFill>
            <a:schemeClr val="accent1"/>
          </a:solidFill>
          <a:ln w="38100" cap="flat" cmpd="sng" algn="ctr">
            <a:solidFill>
              <a:schemeClr val="accent1"/>
            </a:solidFill>
            <a:prstDash val="solid"/>
            <a:round/>
            <a:headEnd type="none" w="med" len="med"/>
            <a:tailEnd type="triangle"/>
          </a:ln>
          <a:effectLst/>
        </p:spPr>
      </p:cxnSp>
      <p:sp>
        <p:nvSpPr>
          <p:cNvPr id="13" name="TextBox 12">
            <a:extLst>
              <a:ext uri="{FF2B5EF4-FFF2-40B4-BE49-F238E27FC236}">
                <a16:creationId xmlns:a16="http://schemas.microsoft.com/office/drawing/2014/main" id="{5999723E-5304-53C2-766D-62CA72CA053B}"/>
              </a:ext>
            </a:extLst>
          </p:cNvPr>
          <p:cNvSpPr txBox="1"/>
          <p:nvPr/>
        </p:nvSpPr>
        <p:spPr>
          <a:xfrm>
            <a:off x="5029200" y="5295684"/>
            <a:ext cx="3657600" cy="707886"/>
          </a:xfrm>
          <a:prstGeom prst="rect">
            <a:avLst/>
          </a:prstGeom>
          <a:noFill/>
        </p:spPr>
        <p:txBody>
          <a:bodyPr wrap="square" rtlCol="0">
            <a:spAutoFit/>
          </a:bodyPr>
          <a:lstStyle/>
          <a:p>
            <a:r>
              <a:rPr lang="en-US" sz="2000" dirty="0">
                <a:latin typeface="Calibri" panose="020F0502020204030204" pitchFamily="34" charset="0"/>
                <a:cs typeface="Calibri" panose="020F0502020204030204" pitchFamily="34" charset="0"/>
              </a:rPr>
              <a:t>Tree will automatically calculate total payoffs at terminal nodes</a:t>
            </a:r>
          </a:p>
        </p:txBody>
      </p:sp>
    </p:spTree>
    <p:extLst>
      <p:ext uri="{BB962C8B-B14F-4D97-AF65-F5344CB8AC3E}">
        <p14:creationId xmlns:p14="http://schemas.microsoft.com/office/powerpoint/2010/main" val="42514237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C6927F6-5AC9-EC14-AFC7-8ABB39E56AAB}"/>
              </a:ext>
            </a:extLst>
          </p:cNvPr>
          <p:cNvPicPr>
            <a:picLocks noChangeAspect="1"/>
          </p:cNvPicPr>
          <p:nvPr/>
        </p:nvPicPr>
        <p:blipFill>
          <a:blip r:embed="rId2"/>
          <a:stretch>
            <a:fillRect/>
          </a:stretch>
        </p:blipFill>
        <p:spPr>
          <a:xfrm>
            <a:off x="256857" y="1797106"/>
            <a:ext cx="8630286" cy="3643371"/>
          </a:xfrm>
          <a:prstGeom prst="rect">
            <a:avLst/>
          </a:prstGeom>
        </p:spPr>
      </p:pic>
      <p:sp>
        <p:nvSpPr>
          <p:cNvPr id="2" name="Title 1"/>
          <p:cNvSpPr>
            <a:spLocks noGrp="1"/>
          </p:cNvSpPr>
          <p:nvPr>
            <p:ph type="title"/>
          </p:nvPr>
        </p:nvSpPr>
        <p:spPr>
          <a:xfrm>
            <a:off x="457200" y="152400"/>
            <a:ext cx="8229600" cy="579438"/>
          </a:xfrm>
        </p:spPr>
        <p:txBody>
          <a:bodyPr anchor="ctr">
            <a:normAutofit/>
          </a:bodyPr>
          <a:lstStyle/>
          <a:p>
            <a:r>
              <a:rPr lang="en-US" dirty="0"/>
              <a:t>Drawing Trees in </a:t>
            </a:r>
            <a:r>
              <a:rPr lang="en-US" dirty="0" err="1"/>
              <a:t>SilverDecisions</a:t>
            </a:r>
            <a:endParaRPr lang="en-US" dirty="0"/>
          </a:p>
        </p:txBody>
      </p:sp>
      <p:cxnSp>
        <p:nvCxnSpPr>
          <p:cNvPr id="7" name="Straight Arrow Connector 6">
            <a:extLst>
              <a:ext uri="{FF2B5EF4-FFF2-40B4-BE49-F238E27FC236}">
                <a16:creationId xmlns:a16="http://schemas.microsoft.com/office/drawing/2014/main" id="{E5D55279-FB06-AC47-9946-088A641BBF85}"/>
              </a:ext>
            </a:extLst>
          </p:cNvPr>
          <p:cNvCxnSpPr>
            <a:cxnSpLocks/>
          </p:cNvCxnSpPr>
          <p:nvPr/>
        </p:nvCxnSpPr>
        <p:spPr bwMode="auto">
          <a:xfrm>
            <a:off x="2209800" y="1417523"/>
            <a:ext cx="0" cy="1859077"/>
          </a:xfrm>
          <a:prstGeom prst="straightConnector1">
            <a:avLst/>
          </a:prstGeom>
          <a:solidFill>
            <a:schemeClr val="accent1"/>
          </a:solidFill>
          <a:ln w="38100" cap="flat" cmpd="sng" algn="ctr">
            <a:solidFill>
              <a:schemeClr val="accent1"/>
            </a:solidFill>
            <a:prstDash val="solid"/>
            <a:round/>
            <a:headEnd type="none" w="med" len="med"/>
            <a:tailEnd type="triangle"/>
          </a:ln>
          <a:effectLst/>
        </p:spPr>
      </p:cxnSp>
      <p:sp>
        <p:nvSpPr>
          <p:cNvPr id="11" name="TextBox 10">
            <a:extLst>
              <a:ext uri="{FF2B5EF4-FFF2-40B4-BE49-F238E27FC236}">
                <a16:creationId xmlns:a16="http://schemas.microsoft.com/office/drawing/2014/main" id="{C2F18FB2-0E40-AA43-8F48-53EE33780C3C}"/>
              </a:ext>
            </a:extLst>
          </p:cNvPr>
          <p:cNvSpPr txBox="1"/>
          <p:nvPr/>
        </p:nvSpPr>
        <p:spPr>
          <a:xfrm>
            <a:off x="457200" y="1026122"/>
            <a:ext cx="8229600" cy="400110"/>
          </a:xfrm>
          <a:prstGeom prst="rect">
            <a:avLst/>
          </a:prstGeom>
          <a:noFill/>
        </p:spPr>
        <p:txBody>
          <a:bodyPr wrap="square" rtlCol="0">
            <a:spAutoFit/>
          </a:bodyPr>
          <a:lstStyle/>
          <a:p>
            <a:r>
              <a:rPr lang="en-US" sz="2000" dirty="0">
                <a:latin typeface="Calibri" panose="020F0502020204030204" pitchFamily="34" charset="0"/>
                <a:cs typeface="Calibri" panose="020F0502020204030204" pitchFamily="34" charset="0"/>
              </a:rPr>
              <a:t>Automatically calculates expected payoff under optimal decisions</a:t>
            </a:r>
          </a:p>
        </p:txBody>
      </p:sp>
      <p:cxnSp>
        <p:nvCxnSpPr>
          <p:cNvPr id="12" name="Straight Arrow Connector 11">
            <a:extLst>
              <a:ext uri="{FF2B5EF4-FFF2-40B4-BE49-F238E27FC236}">
                <a16:creationId xmlns:a16="http://schemas.microsoft.com/office/drawing/2014/main" id="{BD2A45B5-D8B8-3B49-A634-C911D1908681}"/>
              </a:ext>
            </a:extLst>
          </p:cNvPr>
          <p:cNvCxnSpPr>
            <a:cxnSpLocks/>
          </p:cNvCxnSpPr>
          <p:nvPr/>
        </p:nvCxnSpPr>
        <p:spPr bwMode="auto">
          <a:xfrm flipH="1" flipV="1">
            <a:off x="3009899" y="2562497"/>
            <a:ext cx="990600" cy="2221976"/>
          </a:xfrm>
          <a:prstGeom prst="straightConnector1">
            <a:avLst/>
          </a:prstGeom>
          <a:solidFill>
            <a:schemeClr val="accent1"/>
          </a:solidFill>
          <a:ln w="38100" cap="flat" cmpd="sng" algn="ctr">
            <a:solidFill>
              <a:schemeClr val="accent1"/>
            </a:solidFill>
            <a:prstDash val="solid"/>
            <a:round/>
            <a:headEnd type="none" w="med" len="med"/>
            <a:tailEnd type="triangle"/>
          </a:ln>
          <a:effectLst/>
        </p:spPr>
      </p:cxnSp>
      <p:sp>
        <p:nvSpPr>
          <p:cNvPr id="18" name="TextBox 17">
            <a:extLst>
              <a:ext uri="{FF2B5EF4-FFF2-40B4-BE49-F238E27FC236}">
                <a16:creationId xmlns:a16="http://schemas.microsoft.com/office/drawing/2014/main" id="{32DA3C56-8B68-F947-9F26-0843F7F1B5FB}"/>
              </a:ext>
            </a:extLst>
          </p:cNvPr>
          <p:cNvSpPr txBox="1"/>
          <p:nvPr/>
        </p:nvSpPr>
        <p:spPr>
          <a:xfrm>
            <a:off x="1219200" y="5949699"/>
            <a:ext cx="5233737" cy="400110"/>
          </a:xfrm>
          <a:prstGeom prst="rect">
            <a:avLst/>
          </a:prstGeom>
          <a:noFill/>
        </p:spPr>
        <p:txBody>
          <a:bodyPr wrap="square" rtlCol="0">
            <a:spAutoFit/>
          </a:bodyPr>
          <a:lstStyle/>
          <a:p>
            <a:r>
              <a:rPr lang="en-US" sz="2000" dirty="0">
                <a:latin typeface="Calibri" panose="020F0502020204030204" pitchFamily="34" charset="0"/>
                <a:cs typeface="Calibri" panose="020F0502020204030204" pitchFamily="34" charset="0"/>
              </a:rPr>
              <a:t>Change layout to improve visualization</a:t>
            </a:r>
          </a:p>
        </p:txBody>
      </p:sp>
      <p:cxnSp>
        <p:nvCxnSpPr>
          <p:cNvPr id="19" name="Straight Arrow Connector 18">
            <a:extLst>
              <a:ext uri="{FF2B5EF4-FFF2-40B4-BE49-F238E27FC236}">
                <a16:creationId xmlns:a16="http://schemas.microsoft.com/office/drawing/2014/main" id="{BDB6303B-77F3-5849-B2AD-4123C77A7586}"/>
              </a:ext>
            </a:extLst>
          </p:cNvPr>
          <p:cNvCxnSpPr>
            <a:cxnSpLocks/>
          </p:cNvCxnSpPr>
          <p:nvPr/>
        </p:nvCxnSpPr>
        <p:spPr bwMode="auto">
          <a:xfrm flipH="1" flipV="1">
            <a:off x="1371600" y="4341868"/>
            <a:ext cx="914400" cy="1607831"/>
          </a:xfrm>
          <a:prstGeom prst="straightConnector1">
            <a:avLst/>
          </a:prstGeom>
          <a:solidFill>
            <a:schemeClr val="accent1"/>
          </a:solidFill>
          <a:ln w="38100" cap="flat" cmpd="sng" algn="ctr">
            <a:solidFill>
              <a:schemeClr val="accent1"/>
            </a:solidFill>
            <a:prstDash val="solid"/>
            <a:round/>
            <a:headEnd type="none" w="med" len="med"/>
            <a:tailEnd type="triangle"/>
          </a:ln>
          <a:effectLst/>
        </p:spPr>
      </p:cxnSp>
      <p:sp>
        <p:nvSpPr>
          <p:cNvPr id="16" name="TextBox 15">
            <a:extLst>
              <a:ext uri="{FF2B5EF4-FFF2-40B4-BE49-F238E27FC236}">
                <a16:creationId xmlns:a16="http://schemas.microsoft.com/office/drawing/2014/main" id="{35ABF478-9F95-63DE-CBFB-53B2C117F2F6}"/>
              </a:ext>
            </a:extLst>
          </p:cNvPr>
          <p:cNvSpPr txBox="1"/>
          <p:nvPr/>
        </p:nvSpPr>
        <p:spPr>
          <a:xfrm>
            <a:off x="2741012" y="4912420"/>
            <a:ext cx="8229600" cy="400110"/>
          </a:xfrm>
          <a:prstGeom prst="rect">
            <a:avLst/>
          </a:prstGeom>
          <a:noFill/>
        </p:spPr>
        <p:txBody>
          <a:bodyPr wrap="square" rtlCol="0">
            <a:spAutoFit/>
          </a:bodyPr>
          <a:lstStyle/>
          <a:p>
            <a:r>
              <a:rPr lang="en-US" sz="2000" dirty="0">
                <a:latin typeface="Calibri" panose="020F0502020204030204" pitchFamily="34" charset="0"/>
                <a:cs typeface="Calibri" panose="020F0502020204030204" pitchFamily="34" charset="0"/>
              </a:rPr>
              <a:t>Automatically highlights optimal path in bold green</a:t>
            </a:r>
          </a:p>
        </p:txBody>
      </p:sp>
      <p:cxnSp>
        <p:nvCxnSpPr>
          <p:cNvPr id="17" name="Straight Arrow Connector 16">
            <a:extLst>
              <a:ext uri="{FF2B5EF4-FFF2-40B4-BE49-F238E27FC236}">
                <a16:creationId xmlns:a16="http://schemas.microsoft.com/office/drawing/2014/main" id="{FBB57EDF-72D8-EF82-0782-287A3E3BB68C}"/>
              </a:ext>
            </a:extLst>
          </p:cNvPr>
          <p:cNvCxnSpPr>
            <a:cxnSpLocks/>
          </p:cNvCxnSpPr>
          <p:nvPr/>
        </p:nvCxnSpPr>
        <p:spPr bwMode="auto">
          <a:xfrm flipV="1">
            <a:off x="4000499" y="2819400"/>
            <a:ext cx="546434" cy="1965073"/>
          </a:xfrm>
          <a:prstGeom prst="straightConnector1">
            <a:avLst/>
          </a:prstGeom>
          <a:solidFill>
            <a:schemeClr val="accent1"/>
          </a:solidFill>
          <a:ln w="38100" cap="flat" cmpd="sng" algn="ctr">
            <a:solidFill>
              <a:schemeClr val="accent1"/>
            </a:solidFill>
            <a:prstDash val="solid"/>
            <a:round/>
            <a:headEnd type="none" w="med" len="med"/>
            <a:tailEnd type="triangle"/>
          </a:ln>
          <a:effectLst/>
        </p:spPr>
      </p:cxnSp>
    </p:spTree>
    <p:extLst>
      <p:ext uri="{BB962C8B-B14F-4D97-AF65-F5344CB8AC3E}">
        <p14:creationId xmlns:p14="http://schemas.microsoft.com/office/powerpoint/2010/main" val="8771228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Intermission">
            <a:extLst>
              <a:ext uri="{FF2B5EF4-FFF2-40B4-BE49-F238E27FC236}">
                <a16:creationId xmlns:a16="http://schemas.microsoft.com/office/drawing/2014/main" id="{7E4E9CF7-3ACE-CE4E-BBD6-9CE29D3783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3200" y="-152400"/>
            <a:ext cx="9347200" cy="7010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93251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3"/>
          <p:cNvSpPr txBox="1">
            <a:spLocks/>
          </p:cNvSpPr>
          <p:nvPr/>
        </p:nvSpPr>
        <p:spPr bwMode="auto">
          <a:xfrm>
            <a:off x="609600" y="3352800"/>
            <a:ext cx="7467600" cy="2971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4000" b="1" cap="all">
                <a:solidFill>
                  <a:srgbClr val="092E78"/>
                </a:solidFill>
                <a:latin typeface="Cabin" panose="020B0803050202020004" pitchFamily="34" charset="0"/>
                <a:ea typeface="MS PGothic" pitchFamily="34" charset="-128"/>
                <a:cs typeface="Cabin" panose="020B0803050202020004" pitchFamily="34" charset="0"/>
              </a:defRPr>
            </a:lvl1pPr>
            <a:lvl2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2pPr>
            <a:lvl3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3pPr>
            <a:lvl4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4pPr>
            <a:lvl5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5pPr>
            <a:lvl6pPr marL="457200" algn="l" rtl="0" fontAlgn="base">
              <a:spcBef>
                <a:spcPct val="0"/>
              </a:spcBef>
              <a:spcAft>
                <a:spcPct val="0"/>
              </a:spcAft>
              <a:defRPr sz="4000">
                <a:solidFill>
                  <a:srgbClr val="081F5B"/>
                </a:solidFill>
                <a:latin typeface="NewsGoth Dm BT" pitchFamily="34" charset="0"/>
              </a:defRPr>
            </a:lvl6pPr>
            <a:lvl7pPr marL="914400" algn="l" rtl="0" fontAlgn="base">
              <a:spcBef>
                <a:spcPct val="0"/>
              </a:spcBef>
              <a:spcAft>
                <a:spcPct val="0"/>
              </a:spcAft>
              <a:defRPr sz="4000">
                <a:solidFill>
                  <a:srgbClr val="081F5B"/>
                </a:solidFill>
                <a:latin typeface="NewsGoth Dm BT" pitchFamily="34" charset="0"/>
              </a:defRPr>
            </a:lvl7pPr>
            <a:lvl8pPr marL="1371600" algn="l" rtl="0" fontAlgn="base">
              <a:spcBef>
                <a:spcPct val="0"/>
              </a:spcBef>
              <a:spcAft>
                <a:spcPct val="0"/>
              </a:spcAft>
              <a:defRPr sz="4000">
                <a:solidFill>
                  <a:srgbClr val="081F5B"/>
                </a:solidFill>
                <a:latin typeface="NewsGoth Dm BT" pitchFamily="34" charset="0"/>
              </a:defRPr>
            </a:lvl8pPr>
            <a:lvl9pPr marL="1828800" algn="l" rtl="0" fontAlgn="base">
              <a:spcBef>
                <a:spcPct val="0"/>
              </a:spcBef>
              <a:spcAft>
                <a:spcPct val="0"/>
              </a:spcAft>
              <a:defRPr sz="4000">
                <a:solidFill>
                  <a:srgbClr val="081F5B"/>
                </a:solidFill>
                <a:latin typeface="NewsGoth Dm BT" pitchFamily="34" charset="0"/>
              </a:defRPr>
            </a:lvl9pPr>
          </a:lstStyle>
          <a:p>
            <a:endParaRPr lang="en-US" sz="2800" kern="0" dirty="0">
              <a:solidFill>
                <a:schemeClr val="bg1">
                  <a:lumMod val="75000"/>
                </a:schemeClr>
              </a:solidFill>
              <a:latin typeface="Calibri" panose="020F0502020204030204" pitchFamily="34" charset="0"/>
              <a:ea typeface="ＭＳ Ｐゴシック" panose="020B0600070205080204" pitchFamily="34" charset="-128"/>
              <a:cs typeface="Calibri" panose="020F0502020204030204" pitchFamily="34" charset="0"/>
            </a:endParaRPr>
          </a:p>
          <a:p>
            <a:pPr marL="457200" indent="-457200">
              <a:buFontTx/>
              <a:buChar char="-"/>
            </a:pPr>
            <a:r>
              <a:rPr lang="en-US" sz="2800" kern="0" dirty="0">
                <a:solidFill>
                  <a:schemeClr val="bg1">
                    <a:lumMod val="75000"/>
                  </a:schemeClr>
                </a:solidFill>
                <a:latin typeface="Calibri" panose="020F0502020204030204" pitchFamily="34" charset="0"/>
                <a:ea typeface="ＭＳ Ｐゴシック" panose="020B0600070205080204" pitchFamily="34" charset="-128"/>
                <a:cs typeface="Calibri" panose="020F0502020204030204" pitchFamily="34" charset="0"/>
              </a:rPr>
              <a:t>MIDTERM FEEDBACK</a:t>
            </a:r>
          </a:p>
          <a:p>
            <a:pPr marL="457200" indent="-457200">
              <a:buFontTx/>
              <a:buChar char="-"/>
            </a:pPr>
            <a:r>
              <a:rPr lang="en-US" sz="2800" kern="0" dirty="0">
                <a:solidFill>
                  <a:schemeClr val="bg1">
                    <a:lumMod val="75000"/>
                  </a:schemeClr>
                </a:solidFill>
                <a:latin typeface="Calibri" panose="020F0502020204030204" pitchFamily="34" charset="0"/>
                <a:ea typeface="ＭＳ Ｐゴシック" panose="020B0600070205080204" pitchFamily="34" charset="-128"/>
                <a:cs typeface="Calibri" panose="020F0502020204030204" pitchFamily="34" charset="0"/>
              </a:rPr>
              <a:t>ILP </a:t>
            </a:r>
            <a:r>
              <a:rPr lang="en-US" sz="2800" kern="0" dirty="0" err="1">
                <a:solidFill>
                  <a:schemeClr val="bg1">
                    <a:lumMod val="75000"/>
                  </a:schemeClr>
                </a:solidFill>
                <a:latin typeface="Calibri" panose="020F0502020204030204" pitchFamily="34" charset="0"/>
                <a:ea typeface="ＭＳ Ｐゴシック" panose="020B0600070205080204" pitchFamily="34" charset="-128"/>
                <a:cs typeface="Calibri" panose="020F0502020204030204" pitchFamily="34" charset="0"/>
              </a:rPr>
              <a:t>aDVANCED</a:t>
            </a:r>
            <a:r>
              <a:rPr lang="en-US" sz="2800" kern="0" dirty="0">
                <a:solidFill>
                  <a:schemeClr val="bg1">
                    <a:lumMod val="75000"/>
                  </a:schemeClr>
                </a:solidFill>
                <a:latin typeface="Calibri" panose="020F0502020204030204" pitchFamily="34" charset="0"/>
                <a:ea typeface="ＭＳ Ｐゴシック" panose="020B0600070205080204" pitchFamily="34" charset="-128"/>
                <a:cs typeface="Calibri" panose="020F0502020204030204" pitchFamily="34" charset="0"/>
              </a:rPr>
              <a:t> (Week 3 leftover)</a:t>
            </a:r>
          </a:p>
          <a:p>
            <a:pPr marL="457200" indent="-457200">
              <a:buFontTx/>
              <a:buChar char="-"/>
            </a:pPr>
            <a:r>
              <a:rPr lang="en-US" sz="2800" kern="0" dirty="0">
                <a:solidFill>
                  <a:schemeClr val="bg1">
                    <a:lumMod val="75000"/>
                  </a:schemeClr>
                </a:solidFill>
                <a:latin typeface="Calibri" panose="020F0502020204030204" pitchFamily="34" charset="0"/>
                <a:ea typeface="ＭＳ Ｐゴシック" panose="020B0600070205080204" pitchFamily="34" charset="-128"/>
                <a:cs typeface="Calibri" panose="020F0502020204030204" pitchFamily="34" charset="0"/>
              </a:rPr>
              <a:t>Intro to RISK MODELING</a:t>
            </a:r>
          </a:p>
          <a:p>
            <a:pPr marL="457200" indent="-457200">
              <a:buFontTx/>
              <a:buChar char="-"/>
            </a:pPr>
            <a:r>
              <a:rPr lang="en-US" sz="2800" kern="0" dirty="0">
                <a:solidFill>
                  <a:schemeClr val="tx1"/>
                </a:solidFill>
                <a:latin typeface="Calibri" panose="020F0502020204030204" pitchFamily="34" charset="0"/>
                <a:ea typeface="ＭＳ Ｐゴシック" panose="020B0600070205080204" pitchFamily="34" charset="-128"/>
                <a:cs typeface="Calibri" panose="020F0502020204030204" pitchFamily="34" charset="0"/>
              </a:rPr>
              <a:t>RISK MODELING practice problems</a:t>
            </a:r>
          </a:p>
          <a:p>
            <a:pPr marL="457200" indent="-457200">
              <a:buFontTx/>
              <a:buChar char="-"/>
            </a:pPr>
            <a:endParaRPr lang="en-US" sz="2800" kern="0" dirty="0">
              <a:solidFill>
                <a:schemeClr val="tx1"/>
              </a:solidFill>
              <a:latin typeface="Calibri" panose="020F0502020204030204" pitchFamily="34" charset="0"/>
              <a:ea typeface="ＭＳ Ｐゴシック" panose="020B0600070205080204" pitchFamily="34" charset="-128"/>
              <a:cs typeface="Calibri" panose="020F0502020204030204" pitchFamily="34" charset="0"/>
            </a:endParaRPr>
          </a:p>
        </p:txBody>
      </p:sp>
      <p:sp>
        <p:nvSpPr>
          <p:cNvPr id="5" name="Slide Number Placeholder 4"/>
          <p:cNvSpPr>
            <a:spLocks noGrp="1"/>
          </p:cNvSpPr>
          <p:nvPr>
            <p:ph type="sldNum" sz="quarter" idx="11"/>
          </p:nvPr>
        </p:nvSpPr>
        <p:spPr>
          <a:xfrm>
            <a:off x="4267200" y="6583713"/>
            <a:ext cx="1905000" cy="274287"/>
          </a:xfrm>
        </p:spPr>
        <p:txBody>
          <a:bodyPr/>
          <a:lstStyle/>
          <a:p>
            <a:fld id="{D800FC57-747A-4054-A3DF-63D163080A4A}" type="slidenum">
              <a:rPr lang="en-US" smtClean="0"/>
              <a:pPr/>
              <a:t>28</a:t>
            </a:fld>
            <a:endParaRPr lang="en-US" dirty="0"/>
          </a:p>
        </p:txBody>
      </p:sp>
      <p:pic>
        <p:nvPicPr>
          <p:cNvPr id="4" name="Picture 2" descr="Chess board game free image">
            <a:extLst>
              <a:ext uri="{FF2B5EF4-FFF2-40B4-BE49-F238E27FC236}">
                <a16:creationId xmlns:a16="http://schemas.microsoft.com/office/drawing/2014/main" id="{5428B39C-3351-2F48-A42A-6E3D58A6699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34000" y="486936"/>
            <a:ext cx="2819399" cy="25443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B44C4AF-1D4B-7D46-97B1-0A3E17923FD7}"/>
              </a:ext>
            </a:extLst>
          </p:cNvPr>
          <p:cNvSpPr txBox="1"/>
          <p:nvPr/>
        </p:nvSpPr>
        <p:spPr>
          <a:xfrm>
            <a:off x="-2057400" y="990600"/>
            <a:ext cx="8763000" cy="584775"/>
          </a:xfrm>
          <a:prstGeom prst="rect">
            <a:avLst/>
          </a:prstGeom>
          <a:noFill/>
        </p:spPr>
        <p:txBody>
          <a:bodyPr wrap="square" rtlCol="0">
            <a:spAutoFit/>
          </a:bodyPr>
          <a:lstStyle/>
          <a:p>
            <a:pPr algn="ctr">
              <a:spcBef>
                <a:spcPts val="450"/>
              </a:spcBef>
            </a:pPr>
            <a:r>
              <a:rPr lang="en-PH" b="1" dirty="0">
                <a:latin typeface="Calibri" panose="020F0502020204030204" pitchFamily="34" charset="0"/>
                <a:ea typeface="Cabin" charset="0"/>
                <a:cs typeface="Calibri" panose="020F0502020204030204" pitchFamily="34" charset="0"/>
              </a:rPr>
              <a:t>Game plan</a:t>
            </a:r>
          </a:p>
        </p:txBody>
      </p:sp>
    </p:spTree>
    <p:extLst>
      <p:ext uri="{BB962C8B-B14F-4D97-AF65-F5344CB8AC3E}">
        <p14:creationId xmlns:p14="http://schemas.microsoft.com/office/powerpoint/2010/main" val="42559868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o Lucky Strike Cigarettes Really Have Weed In Them?">
            <a:extLst>
              <a:ext uri="{FF2B5EF4-FFF2-40B4-BE49-F238E27FC236}">
                <a16:creationId xmlns:a16="http://schemas.microsoft.com/office/drawing/2014/main" id="{3E2CFAA6-7337-864A-BA45-E382C5503B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85800"/>
            <a:ext cx="9144000" cy="5486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69504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3"/>
          <p:cNvSpPr txBox="1">
            <a:spLocks/>
          </p:cNvSpPr>
          <p:nvPr/>
        </p:nvSpPr>
        <p:spPr bwMode="auto">
          <a:xfrm>
            <a:off x="609600" y="3352800"/>
            <a:ext cx="7467600" cy="2971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4000" b="1" cap="all">
                <a:solidFill>
                  <a:srgbClr val="092E78"/>
                </a:solidFill>
                <a:latin typeface="Cabin" panose="020B0803050202020004" pitchFamily="34" charset="0"/>
                <a:ea typeface="MS PGothic" pitchFamily="34" charset="-128"/>
                <a:cs typeface="Cabin" panose="020B0803050202020004" pitchFamily="34" charset="0"/>
              </a:defRPr>
            </a:lvl1pPr>
            <a:lvl2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2pPr>
            <a:lvl3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3pPr>
            <a:lvl4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4pPr>
            <a:lvl5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5pPr>
            <a:lvl6pPr marL="457200" algn="l" rtl="0" fontAlgn="base">
              <a:spcBef>
                <a:spcPct val="0"/>
              </a:spcBef>
              <a:spcAft>
                <a:spcPct val="0"/>
              </a:spcAft>
              <a:defRPr sz="4000">
                <a:solidFill>
                  <a:srgbClr val="081F5B"/>
                </a:solidFill>
                <a:latin typeface="NewsGoth Dm BT" pitchFamily="34" charset="0"/>
              </a:defRPr>
            </a:lvl6pPr>
            <a:lvl7pPr marL="914400" algn="l" rtl="0" fontAlgn="base">
              <a:spcBef>
                <a:spcPct val="0"/>
              </a:spcBef>
              <a:spcAft>
                <a:spcPct val="0"/>
              </a:spcAft>
              <a:defRPr sz="4000">
                <a:solidFill>
                  <a:srgbClr val="081F5B"/>
                </a:solidFill>
                <a:latin typeface="NewsGoth Dm BT" pitchFamily="34" charset="0"/>
              </a:defRPr>
            </a:lvl7pPr>
            <a:lvl8pPr marL="1371600" algn="l" rtl="0" fontAlgn="base">
              <a:spcBef>
                <a:spcPct val="0"/>
              </a:spcBef>
              <a:spcAft>
                <a:spcPct val="0"/>
              </a:spcAft>
              <a:defRPr sz="4000">
                <a:solidFill>
                  <a:srgbClr val="081F5B"/>
                </a:solidFill>
                <a:latin typeface="NewsGoth Dm BT" pitchFamily="34" charset="0"/>
              </a:defRPr>
            </a:lvl8pPr>
            <a:lvl9pPr marL="1828800" algn="l" rtl="0" fontAlgn="base">
              <a:spcBef>
                <a:spcPct val="0"/>
              </a:spcBef>
              <a:spcAft>
                <a:spcPct val="0"/>
              </a:spcAft>
              <a:defRPr sz="4000">
                <a:solidFill>
                  <a:srgbClr val="081F5B"/>
                </a:solidFill>
                <a:latin typeface="NewsGoth Dm BT" pitchFamily="34" charset="0"/>
              </a:defRPr>
            </a:lvl9pPr>
          </a:lstStyle>
          <a:p>
            <a:endParaRPr lang="en-US" sz="2800" kern="0" dirty="0">
              <a:solidFill>
                <a:schemeClr val="tx1"/>
              </a:solidFill>
              <a:latin typeface="Calibri" panose="020F0502020204030204" pitchFamily="34" charset="0"/>
              <a:ea typeface="ＭＳ Ｐゴシック" panose="020B0600070205080204" pitchFamily="34" charset="-128"/>
              <a:cs typeface="Calibri" panose="020F0502020204030204" pitchFamily="34" charset="0"/>
            </a:endParaRPr>
          </a:p>
          <a:p>
            <a:pPr marL="457200" indent="-457200">
              <a:buFontTx/>
              <a:buChar char="-"/>
            </a:pPr>
            <a:r>
              <a:rPr lang="en-US" sz="2800" kern="0" dirty="0">
                <a:solidFill>
                  <a:schemeClr val="tx1"/>
                </a:solidFill>
                <a:latin typeface="Calibri" panose="020F0502020204030204" pitchFamily="34" charset="0"/>
                <a:ea typeface="ＭＳ Ｐゴシック" panose="020B0600070205080204" pitchFamily="34" charset="-128"/>
                <a:cs typeface="Calibri" panose="020F0502020204030204" pitchFamily="34" charset="0"/>
              </a:rPr>
              <a:t>MIDTERM FEEDBACK</a:t>
            </a:r>
          </a:p>
          <a:p>
            <a:pPr marL="457200" indent="-457200">
              <a:buFontTx/>
              <a:buChar char="-"/>
            </a:pPr>
            <a:r>
              <a:rPr lang="en-US" sz="2800" kern="0" dirty="0">
                <a:solidFill>
                  <a:schemeClr val="tx1"/>
                </a:solidFill>
                <a:latin typeface="Calibri" panose="020F0502020204030204" pitchFamily="34" charset="0"/>
                <a:ea typeface="ＭＳ Ｐゴシック" panose="020B0600070205080204" pitchFamily="34" charset="-128"/>
                <a:cs typeface="Calibri" panose="020F0502020204030204" pitchFamily="34" charset="0"/>
              </a:rPr>
              <a:t>ILP </a:t>
            </a:r>
            <a:r>
              <a:rPr lang="en-US" sz="2800" kern="0" dirty="0" err="1">
                <a:solidFill>
                  <a:schemeClr val="tx1"/>
                </a:solidFill>
                <a:latin typeface="Calibri" panose="020F0502020204030204" pitchFamily="34" charset="0"/>
                <a:ea typeface="ＭＳ Ｐゴシック" panose="020B0600070205080204" pitchFamily="34" charset="-128"/>
                <a:cs typeface="Calibri" panose="020F0502020204030204" pitchFamily="34" charset="0"/>
              </a:rPr>
              <a:t>aDVANCED</a:t>
            </a:r>
            <a:r>
              <a:rPr lang="en-US" sz="2800" kern="0" dirty="0">
                <a:solidFill>
                  <a:schemeClr val="tx1"/>
                </a:solidFill>
                <a:latin typeface="Calibri" panose="020F0502020204030204" pitchFamily="34" charset="0"/>
                <a:ea typeface="ＭＳ Ｐゴシック" panose="020B0600070205080204" pitchFamily="34" charset="-128"/>
                <a:cs typeface="Calibri" panose="020F0502020204030204" pitchFamily="34" charset="0"/>
              </a:rPr>
              <a:t> </a:t>
            </a:r>
          </a:p>
          <a:p>
            <a:pPr marL="457200" indent="-457200">
              <a:buFontTx/>
              <a:buChar char="-"/>
            </a:pPr>
            <a:r>
              <a:rPr lang="en-US" sz="2800" kern="0" dirty="0">
                <a:solidFill>
                  <a:schemeClr val="tx1"/>
                </a:solidFill>
                <a:latin typeface="Calibri" panose="020F0502020204030204" pitchFamily="34" charset="0"/>
                <a:ea typeface="ＭＳ Ｐゴシック" panose="020B0600070205080204" pitchFamily="34" charset="-128"/>
                <a:cs typeface="Calibri" panose="020F0502020204030204" pitchFamily="34" charset="0"/>
              </a:rPr>
              <a:t>Intro to RISK MODELING</a:t>
            </a:r>
          </a:p>
          <a:p>
            <a:pPr marL="457200" indent="-457200">
              <a:buFontTx/>
              <a:buChar char="-"/>
            </a:pPr>
            <a:r>
              <a:rPr lang="en-US" sz="2800" kern="0" dirty="0">
                <a:solidFill>
                  <a:schemeClr val="tx1"/>
                </a:solidFill>
                <a:latin typeface="Calibri" panose="020F0502020204030204" pitchFamily="34" charset="0"/>
                <a:ea typeface="ＭＳ Ｐゴシック" panose="020B0600070205080204" pitchFamily="34" charset="-128"/>
                <a:cs typeface="Calibri" panose="020F0502020204030204" pitchFamily="34" charset="0"/>
              </a:rPr>
              <a:t>RISK MODELING practice problems</a:t>
            </a:r>
          </a:p>
          <a:p>
            <a:pPr marL="457200" indent="-457200">
              <a:buFontTx/>
              <a:buChar char="-"/>
            </a:pPr>
            <a:endParaRPr lang="en-US" sz="2800" kern="0" dirty="0">
              <a:solidFill>
                <a:schemeClr val="tx1"/>
              </a:solidFill>
              <a:latin typeface="Calibri" panose="020F0502020204030204" pitchFamily="34" charset="0"/>
              <a:ea typeface="ＭＳ Ｐゴシック" panose="020B0600070205080204" pitchFamily="34" charset="-128"/>
              <a:cs typeface="Calibri" panose="020F0502020204030204" pitchFamily="34" charset="0"/>
            </a:endParaRPr>
          </a:p>
        </p:txBody>
      </p:sp>
      <p:sp>
        <p:nvSpPr>
          <p:cNvPr id="5" name="Slide Number Placeholder 4"/>
          <p:cNvSpPr>
            <a:spLocks noGrp="1"/>
          </p:cNvSpPr>
          <p:nvPr>
            <p:ph type="sldNum" sz="quarter" idx="11"/>
          </p:nvPr>
        </p:nvSpPr>
        <p:spPr>
          <a:xfrm>
            <a:off x="4267200" y="6583713"/>
            <a:ext cx="1905000" cy="274287"/>
          </a:xfrm>
        </p:spPr>
        <p:txBody>
          <a:bodyPr/>
          <a:lstStyle/>
          <a:p>
            <a:fld id="{D800FC57-747A-4054-A3DF-63D163080A4A}" type="slidenum">
              <a:rPr lang="en-US" smtClean="0"/>
              <a:pPr/>
              <a:t>3</a:t>
            </a:fld>
            <a:endParaRPr lang="en-US" dirty="0"/>
          </a:p>
        </p:txBody>
      </p:sp>
      <p:pic>
        <p:nvPicPr>
          <p:cNvPr id="4" name="Picture 2" descr="Chess board game free image">
            <a:extLst>
              <a:ext uri="{FF2B5EF4-FFF2-40B4-BE49-F238E27FC236}">
                <a16:creationId xmlns:a16="http://schemas.microsoft.com/office/drawing/2014/main" id="{5428B39C-3351-2F48-A42A-6E3D58A6699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34000" y="486936"/>
            <a:ext cx="2819399" cy="25443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B44C4AF-1D4B-7D46-97B1-0A3E17923FD7}"/>
              </a:ext>
            </a:extLst>
          </p:cNvPr>
          <p:cNvSpPr txBox="1"/>
          <p:nvPr/>
        </p:nvSpPr>
        <p:spPr>
          <a:xfrm>
            <a:off x="-2057400" y="990600"/>
            <a:ext cx="8763000" cy="584775"/>
          </a:xfrm>
          <a:prstGeom prst="rect">
            <a:avLst/>
          </a:prstGeom>
          <a:noFill/>
        </p:spPr>
        <p:txBody>
          <a:bodyPr wrap="square" rtlCol="0">
            <a:spAutoFit/>
          </a:bodyPr>
          <a:lstStyle/>
          <a:p>
            <a:pPr algn="ctr">
              <a:spcBef>
                <a:spcPts val="450"/>
              </a:spcBef>
            </a:pPr>
            <a:r>
              <a:rPr lang="en-PH" b="1" dirty="0">
                <a:latin typeface="Calibri" panose="020F0502020204030204" pitchFamily="34" charset="0"/>
                <a:ea typeface="Cabin" charset="0"/>
                <a:cs typeface="Calibri" panose="020F0502020204030204" pitchFamily="34" charset="0"/>
              </a:rPr>
              <a:t>Game plan</a:t>
            </a:r>
          </a:p>
        </p:txBody>
      </p:sp>
    </p:spTree>
    <p:extLst>
      <p:ext uri="{BB962C8B-B14F-4D97-AF65-F5344CB8AC3E}">
        <p14:creationId xmlns:p14="http://schemas.microsoft.com/office/powerpoint/2010/main" val="32295665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madmen_trimmed.mp4" descr="madmen_trimmed.mp4">
            <a:hlinkClick r:id="" action="ppaction://media"/>
            <a:extLst>
              <a:ext uri="{FF2B5EF4-FFF2-40B4-BE49-F238E27FC236}">
                <a16:creationId xmlns:a16="http://schemas.microsoft.com/office/drawing/2014/main" id="{B6C788D8-C157-3F48-B712-DE00433DFF9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318" y="871415"/>
            <a:ext cx="9126682" cy="5148385"/>
          </a:xfrm>
          <a:prstGeom prst="rect">
            <a:avLst/>
          </a:prstGeom>
        </p:spPr>
      </p:pic>
    </p:spTree>
    <p:extLst>
      <p:ext uri="{BB962C8B-B14F-4D97-AF65-F5344CB8AC3E}">
        <p14:creationId xmlns:p14="http://schemas.microsoft.com/office/powerpoint/2010/main" val="3025618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418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a:t>GAP for Risk Modeling</a:t>
            </a:r>
          </a:p>
        </p:txBody>
      </p:sp>
      <p:sp>
        <p:nvSpPr>
          <p:cNvPr id="14" name="Content Placeholder 2"/>
          <p:cNvSpPr>
            <a:spLocks noGrp="1"/>
          </p:cNvSpPr>
          <p:nvPr>
            <p:ph idx="1"/>
          </p:nvPr>
        </p:nvSpPr>
        <p:spPr>
          <a:xfrm>
            <a:off x="262041" y="1219201"/>
            <a:ext cx="8424759" cy="4952999"/>
          </a:xfrm>
        </p:spPr>
        <p:txBody>
          <a:bodyPr vert="horz" wrap="square" lIns="91440" tIns="0" rIns="91440" bIns="0" numCol="1" anchor="ctr" anchorCtr="0" compatLnSpc="1">
            <a:prstTxWarp prst="textNoShape">
              <a:avLst/>
            </a:prstTxWarp>
            <a:noAutofit/>
          </a:bodyPr>
          <a:lstStyle/>
          <a:p>
            <a:pPr>
              <a:spcBef>
                <a:spcPts val="600"/>
              </a:spcBef>
              <a:spcAft>
                <a:spcPts val="600"/>
              </a:spcAft>
              <a:buFont typeface="Wingdings" panose="05000000000000000000" pitchFamily="2" charset="2"/>
              <a:buChar char="Ø"/>
            </a:pPr>
            <a:r>
              <a:rPr lang="en-US" sz="2400" b="1" dirty="0"/>
              <a:t>Objective: </a:t>
            </a:r>
            <a:r>
              <a:rPr lang="en-US" sz="2400" dirty="0"/>
              <a:t>depends on your decision criterion. Examples:</a:t>
            </a:r>
          </a:p>
          <a:p>
            <a:pPr lvl="1">
              <a:spcBef>
                <a:spcPts val="600"/>
              </a:spcBef>
              <a:spcAft>
                <a:spcPts val="600"/>
              </a:spcAft>
              <a:buFont typeface="Arial" panose="020B0604020202020204" pitchFamily="34" charset="0"/>
              <a:buChar char="•"/>
            </a:pPr>
            <a:r>
              <a:rPr lang="en-US" dirty="0"/>
              <a:t>Maximize </a:t>
            </a:r>
            <a:r>
              <a:rPr lang="en-US" i="1" dirty="0"/>
              <a:t>expected</a:t>
            </a:r>
            <a:r>
              <a:rPr lang="en-US" dirty="0"/>
              <a:t> profit</a:t>
            </a:r>
          </a:p>
          <a:p>
            <a:pPr lvl="1">
              <a:spcBef>
                <a:spcPts val="600"/>
              </a:spcBef>
              <a:spcAft>
                <a:spcPts val="600"/>
              </a:spcAft>
              <a:buFont typeface="Arial" panose="020B0604020202020204" pitchFamily="34" charset="0"/>
              <a:buChar char="•"/>
            </a:pPr>
            <a:r>
              <a:rPr lang="en-US" dirty="0"/>
              <a:t>Maximize worst-case scenario profit (MAXIMIN) </a:t>
            </a:r>
          </a:p>
          <a:p>
            <a:pPr lvl="1">
              <a:spcBef>
                <a:spcPts val="600"/>
              </a:spcBef>
              <a:spcAft>
                <a:spcPts val="600"/>
              </a:spcAft>
              <a:buFont typeface="Arial" panose="020B0604020202020204" pitchFamily="34" charset="0"/>
              <a:buChar char="•"/>
            </a:pPr>
            <a:r>
              <a:rPr lang="en-US" dirty="0"/>
              <a:t>etc…</a:t>
            </a:r>
          </a:p>
          <a:p>
            <a:pPr>
              <a:spcBef>
                <a:spcPts val="600"/>
              </a:spcBef>
              <a:spcAft>
                <a:spcPts val="600"/>
              </a:spcAft>
              <a:buFont typeface="Wingdings" panose="05000000000000000000" pitchFamily="2" charset="2"/>
              <a:buChar char="Ø"/>
            </a:pPr>
            <a:r>
              <a:rPr lang="en-US" sz="2400" b="1" dirty="0"/>
              <a:t>Random variables: </a:t>
            </a:r>
            <a:r>
              <a:rPr lang="en-US" sz="2400" dirty="0"/>
              <a:t>defined by states of the world. Example: rain or sun tomorrow?</a:t>
            </a:r>
            <a:endParaRPr lang="en-US" sz="2400" u="sng" dirty="0"/>
          </a:p>
          <a:p>
            <a:pPr>
              <a:spcBef>
                <a:spcPts val="600"/>
              </a:spcBef>
              <a:spcAft>
                <a:spcPts val="600"/>
              </a:spcAft>
              <a:buFont typeface="Wingdings" panose="05000000000000000000" pitchFamily="2" charset="2"/>
              <a:buChar char="Ø"/>
            </a:pPr>
            <a:r>
              <a:rPr lang="en-US" sz="2400" b="1" dirty="0"/>
              <a:t>Decision variables:</a:t>
            </a:r>
            <a:r>
              <a:rPr lang="en-US" sz="2400" dirty="0"/>
              <a:t> decision alternatives to choose from. Example: take umbrella (0/1)? </a:t>
            </a:r>
          </a:p>
          <a:p>
            <a:pPr>
              <a:spcBef>
                <a:spcPts val="600"/>
              </a:spcBef>
              <a:spcAft>
                <a:spcPts val="600"/>
              </a:spcAft>
              <a:buFont typeface="Wingdings" panose="05000000000000000000" pitchFamily="2" charset="2"/>
              <a:buChar char="Ø"/>
            </a:pPr>
            <a:r>
              <a:rPr lang="en-US" sz="2400" b="1" dirty="0"/>
              <a:t>Constraints: </a:t>
            </a:r>
            <a:r>
              <a:rPr lang="en-US" sz="2400" dirty="0"/>
              <a:t>usually no explicit constraints since only a few alternatives to choose from</a:t>
            </a:r>
          </a:p>
        </p:txBody>
      </p:sp>
    </p:spTree>
    <p:extLst>
      <p:ext uri="{BB962C8B-B14F-4D97-AF65-F5344CB8AC3E}">
        <p14:creationId xmlns:p14="http://schemas.microsoft.com/office/powerpoint/2010/main" val="1914712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a:xfrm>
            <a:off x="235325" y="3726946"/>
            <a:ext cx="1365206" cy="646331"/>
          </a:xfrm>
          <a:prstGeom prst="rect">
            <a:avLst/>
          </a:prstGeom>
          <a:solidFill>
            <a:schemeClr val="tx1"/>
          </a:solidFill>
          <a:ln w="127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800" b="1" dirty="0">
                <a:solidFill>
                  <a:schemeClr val="bg1"/>
                </a:solidFill>
                <a:latin typeface="Calibri" panose="020F0502020204030204" pitchFamily="34" charset="0"/>
                <a:cs typeface="Calibri" panose="020F0502020204030204" pitchFamily="34" charset="0"/>
              </a:rPr>
              <a:t>Decision Alternatives</a:t>
            </a:r>
          </a:p>
        </p:txBody>
      </p:sp>
      <p:sp>
        <p:nvSpPr>
          <p:cNvPr id="2" name="Title 1"/>
          <p:cNvSpPr>
            <a:spLocks noGrp="1"/>
          </p:cNvSpPr>
          <p:nvPr>
            <p:ph type="title"/>
          </p:nvPr>
        </p:nvSpPr>
        <p:spPr/>
        <p:txBody>
          <a:bodyPr>
            <a:normAutofit/>
          </a:bodyPr>
          <a:lstStyle/>
          <a:p>
            <a:pPr algn="ctr"/>
            <a:r>
              <a:rPr lang="en-US" dirty="0"/>
              <a:t>Key Decision Analysis Terms: Lucky Strike</a:t>
            </a:r>
          </a:p>
        </p:txBody>
      </p:sp>
      <p:graphicFrame>
        <p:nvGraphicFramePr>
          <p:cNvPr id="6" name="Table 5"/>
          <p:cNvGraphicFramePr>
            <a:graphicFrameLocks noGrp="1"/>
          </p:cNvGraphicFramePr>
          <p:nvPr>
            <p:extLst>
              <p:ext uri="{D42A27DB-BD31-4B8C-83A1-F6EECF244321}">
                <p14:modId xmlns:p14="http://schemas.microsoft.com/office/powerpoint/2010/main" val="154554221"/>
              </p:ext>
            </p:extLst>
          </p:nvPr>
        </p:nvGraphicFramePr>
        <p:xfrm>
          <a:off x="2036900" y="3119963"/>
          <a:ext cx="2971800" cy="1483360"/>
        </p:xfrm>
        <a:graphic>
          <a:graphicData uri="http://schemas.openxmlformats.org/drawingml/2006/table">
            <a:tbl>
              <a:tblPr firstRow="1" bandRow="1">
                <a:tableStyleId>{5C22544A-7EE6-4342-B048-85BDC9FD1C3A}</a:tableStyleId>
              </a:tblPr>
              <a:tblGrid>
                <a:gridCol w="2971800">
                  <a:extLst>
                    <a:ext uri="{9D8B030D-6E8A-4147-A177-3AD203B41FA5}">
                      <a16:colId xmlns:a16="http://schemas.microsoft.com/office/drawing/2014/main" val="1905278553"/>
                    </a:ext>
                  </a:extLst>
                </a:gridCol>
              </a:tblGrid>
              <a:tr h="370840">
                <a:tc>
                  <a:txBody>
                    <a:bodyPr/>
                    <a:lstStyle/>
                    <a:p>
                      <a:r>
                        <a:rPr lang="en-US" dirty="0">
                          <a:solidFill>
                            <a:schemeClr val="tx1"/>
                          </a:solidFill>
                          <a:latin typeface="Calibri" panose="020F0502020204030204" pitchFamily="34" charset="0"/>
                          <a:cs typeface="Calibri" panose="020F0502020204030204" pitchFamily="34" charset="0"/>
                        </a:rPr>
                        <a:t>Advertising choice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984009409"/>
                  </a:ext>
                </a:extLst>
              </a:tr>
              <a:tr h="370840">
                <a:tc>
                  <a:txBody>
                    <a:bodyPr/>
                    <a:lstStyle/>
                    <a:p>
                      <a:r>
                        <a:rPr lang="en-US" dirty="0">
                          <a:latin typeface="Calibri" panose="020F0502020204030204" pitchFamily="34" charset="0"/>
                          <a:cs typeface="Calibri" panose="020F0502020204030204" pitchFamily="34" charset="0"/>
                        </a:rPr>
                        <a:t>No new ads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041944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Calibri" panose="020F0502020204030204" pitchFamily="34" charset="0"/>
                          <a:cs typeface="Calibri" panose="020F0502020204030204" pitchFamily="34" charset="0"/>
                        </a:rPr>
                        <a:t>“It’s toasted”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78680974"/>
                  </a:ext>
                </a:extLst>
              </a:tr>
              <a:tr h="370840">
                <a:tc>
                  <a:txBody>
                    <a:bodyPr/>
                    <a:lstStyle/>
                    <a:p>
                      <a:r>
                        <a:rPr lang="en-US" dirty="0">
                          <a:latin typeface="Calibri" panose="020F0502020204030204" pitchFamily="34" charset="0"/>
                          <a:cs typeface="Calibri" panose="020F0502020204030204" pitchFamily="34" charset="0"/>
                        </a:rPr>
                        <a:t>“The world is dangerous”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7853761"/>
                  </a:ext>
                </a:extLst>
              </a:tr>
            </a:tbl>
          </a:graphicData>
        </a:graphic>
      </p:graphicFrame>
      <p:cxnSp>
        <p:nvCxnSpPr>
          <p:cNvPr id="9" name="Straight Arrow Connector 8"/>
          <p:cNvCxnSpPr/>
          <p:nvPr/>
        </p:nvCxnSpPr>
        <p:spPr>
          <a:xfrm flipV="1">
            <a:off x="1600531" y="3661172"/>
            <a:ext cx="436369" cy="388940"/>
          </a:xfrm>
          <a:prstGeom prst="straightConnector1">
            <a:avLst/>
          </a:prstGeom>
          <a:ln w="19050">
            <a:solidFill>
              <a:schemeClr val="tx1"/>
            </a:solidFill>
            <a:prstDash val="sysDot"/>
            <a:tailEnd type="triangle"/>
          </a:ln>
        </p:spPr>
        <p:style>
          <a:lnRef idx="2">
            <a:schemeClr val="dk1"/>
          </a:lnRef>
          <a:fillRef idx="0">
            <a:schemeClr val="dk1"/>
          </a:fillRef>
          <a:effectRef idx="1">
            <a:schemeClr val="dk1"/>
          </a:effectRef>
          <a:fontRef idx="minor">
            <a:schemeClr val="tx1"/>
          </a:fontRef>
        </p:style>
      </p:cxnSp>
      <p:cxnSp>
        <p:nvCxnSpPr>
          <p:cNvPr id="10" name="Straight Arrow Connector 9"/>
          <p:cNvCxnSpPr/>
          <p:nvPr/>
        </p:nvCxnSpPr>
        <p:spPr>
          <a:xfrm>
            <a:off x="1600531" y="4050112"/>
            <a:ext cx="436369" cy="0"/>
          </a:xfrm>
          <a:prstGeom prst="straightConnector1">
            <a:avLst/>
          </a:prstGeom>
          <a:ln w="19050">
            <a:solidFill>
              <a:schemeClr val="tx1"/>
            </a:solidFill>
            <a:prstDash val="sysDot"/>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1600531" y="4050112"/>
            <a:ext cx="436369" cy="411160"/>
          </a:xfrm>
          <a:prstGeom prst="straightConnector1">
            <a:avLst/>
          </a:prstGeom>
          <a:ln w="19050">
            <a:solidFill>
              <a:schemeClr val="tx1"/>
            </a:solidFill>
            <a:prstDash val="sysDot"/>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653505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a:xfrm>
            <a:off x="235325" y="3726946"/>
            <a:ext cx="1365206" cy="646331"/>
          </a:xfrm>
          <a:prstGeom prst="rect">
            <a:avLst/>
          </a:prstGeom>
          <a:solidFill>
            <a:schemeClr val="tx1"/>
          </a:solidFill>
          <a:ln w="127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800" b="1" dirty="0">
                <a:solidFill>
                  <a:schemeClr val="bg1"/>
                </a:solidFill>
                <a:latin typeface="Calibri" panose="020F0502020204030204" pitchFamily="34" charset="0"/>
                <a:cs typeface="Calibri" panose="020F0502020204030204" pitchFamily="34" charset="0"/>
              </a:rPr>
              <a:t>Decision Alternatives</a:t>
            </a:r>
          </a:p>
        </p:txBody>
      </p:sp>
      <p:sp>
        <p:nvSpPr>
          <p:cNvPr id="2" name="Title 1"/>
          <p:cNvSpPr>
            <a:spLocks noGrp="1"/>
          </p:cNvSpPr>
          <p:nvPr>
            <p:ph type="title"/>
          </p:nvPr>
        </p:nvSpPr>
        <p:spPr/>
        <p:txBody>
          <a:bodyPr>
            <a:normAutofit/>
          </a:bodyPr>
          <a:lstStyle/>
          <a:p>
            <a:pPr algn="ctr"/>
            <a:r>
              <a:rPr lang="en-US" dirty="0"/>
              <a:t>Key Decision Analysis Terms: Lucky Strike</a:t>
            </a:r>
          </a:p>
        </p:txBody>
      </p:sp>
      <p:graphicFrame>
        <p:nvGraphicFramePr>
          <p:cNvPr id="6" name="Table 5"/>
          <p:cNvGraphicFramePr>
            <a:graphicFrameLocks noGrp="1"/>
          </p:cNvGraphicFramePr>
          <p:nvPr>
            <p:extLst>
              <p:ext uri="{D42A27DB-BD31-4B8C-83A1-F6EECF244321}">
                <p14:modId xmlns:p14="http://schemas.microsoft.com/office/powerpoint/2010/main" val="1377687099"/>
              </p:ext>
            </p:extLst>
          </p:nvPr>
        </p:nvGraphicFramePr>
        <p:xfrm>
          <a:off x="2036900" y="3119963"/>
          <a:ext cx="5130383" cy="1483360"/>
        </p:xfrm>
        <a:graphic>
          <a:graphicData uri="http://schemas.openxmlformats.org/drawingml/2006/table">
            <a:tbl>
              <a:tblPr firstRow="1" bandRow="1">
                <a:tableStyleId>{5C22544A-7EE6-4342-B048-85BDC9FD1C3A}</a:tableStyleId>
              </a:tblPr>
              <a:tblGrid>
                <a:gridCol w="2971800">
                  <a:extLst>
                    <a:ext uri="{9D8B030D-6E8A-4147-A177-3AD203B41FA5}">
                      <a16:colId xmlns:a16="http://schemas.microsoft.com/office/drawing/2014/main" val="1905278553"/>
                    </a:ext>
                  </a:extLst>
                </a:gridCol>
                <a:gridCol w="759759">
                  <a:extLst>
                    <a:ext uri="{9D8B030D-6E8A-4147-A177-3AD203B41FA5}">
                      <a16:colId xmlns:a16="http://schemas.microsoft.com/office/drawing/2014/main" val="414987286"/>
                    </a:ext>
                  </a:extLst>
                </a:gridCol>
                <a:gridCol w="685800">
                  <a:extLst>
                    <a:ext uri="{9D8B030D-6E8A-4147-A177-3AD203B41FA5}">
                      <a16:colId xmlns:a16="http://schemas.microsoft.com/office/drawing/2014/main" val="2373218102"/>
                    </a:ext>
                  </a:extLst>
                </a:gridCol>
                <a:gridCol w="713024">
                  <a:extLst>
                    <a:ext uri="{9D8B030D-6E8A-4147-A177-3AD203B41FA5}">
                      <a16:colId xmlns:a16="http://schemas.microsoft.com/office/drawing/2014/main" val="3201230548"/>
                    </a:ext>
                  </a:extLst>
                </a:gridCol>
              </a:tblGrid>
              <a:tr h="370840">
                <a:tc>
                  <a:txBody>
                    <a:bodyPr/>
                    <a:lstStyle/>
                    <a:p>
                      <a:r>
                        <a:rPr lang="en-US" dirty="0">
                          <a:solidFill>
                            <a:schemeClr val="tx1"/>
                          </a:solidFill>
                          <a:latin typeface="Calibri" panose="020F0502020204030204" pitchFamily="34" charset="0"/>
                          <a:cs typeface="Calibri" panose="020F0502020204030204" pitchFamily="34" charset="0"/>
                        </a:rPr>
                        <a:t>Advertising choice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dirty="0">
                          <a:solidFill>
                            <a:schemeClr val="tx1"/>
                          </a:solidFill>
                          <a:latin typeface="Calibri" panose="020F0502020204030204" pitchFamily="34" charset="0"/>
                          <a:cs typeface="Calibri" panose="020F0502020204030204" pitchFamily="34" charset="0"/>
                        </a:rPr>
                        <a:t>Good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dirty="0">
                          <a:solidFill>
                            <a:schemeClr val="tx1"/>
                          </a:solidFill>
                          <a:latin typeface="Calibri" panose="020F0502020204030204" pitchFamily="34" charset="0"/>
                          <a:cs typeface="Calibri" panose="020F0502020204030204" pitchFamily="34" charset="0"/>
                        </a:rPr>
                        <a:t>Fair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dirty="0">
                          <a:solidFill>
                            <a:schemeClr val="tx1"/>
                          </a:solidFill>
                          <a:latin typeface="Calibri" panose="020F0502020204030204" pitchFamily="34" charset="0"/>
                          <a:cs typeface="Calibri" panose="020F0502020204030204" pitchFamily="34" charset="0"/>
                        </a:rPr>
                        <a:t>Poor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984009409"/>
                  </a:ext>
                </a:extLst>
              </a:tr>
              <a:tr h="370840">
                <a:tc>
                  <a:txBody>
                    <a:bodyPr/>
                    <a:lstStyle/>
                    <a:p>
                      <a:r>
                        <a:rPr lang="en-US" dirty="0">
                          <a:latin typeface="Calibri" panose="020F0502020204030204" pitchFamily="34" charset="0"/>
                          <a:cs typeface="Calibri" panose="020F0502020204030204" pitchFamily="34" charset="0"/>
                        </a:rPr>
                        <a:t>No new ads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60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041944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Calibri" panose="020F0502020204030204" pitchFamily="34" charset="0"/>
                          <a:cs typeface="Calibri" panose="020F0502020204030204" pitchFamily="34" charset="0"/>
                        </a:rPr>
                        <a:t>“It’s toasted”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200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78680974"/>
                  </a:ext>
                </a:extLst>
              </a:tr>
              <a:tr h="370840">
                <a:tc>
                  <a:txBody>
                    <a:bodyPr/>
                    <a:lstStyle/>
                    <a:p>
                      <a:r>
                        <a:rPr lang="en-US" dirty="0">
                          <a:latin typeface="Calibri" panose="020F0502020204030204" pitchFamily="34" charset="0"/>
                          <a:cs typeface="Calibri" panose="020F0502020204030204" pitchFamily="34" charset="0"/>
                        </a:rPr>
                        <a:t>“The world is dangerous”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300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7853761"/>
                  </a:ext>
                </a:extLst>
              </a:tr>
            </a:tbl>
          </a:graphicData>
        </a:graphic>
      </p:graphicFrame>
      <p:cxnSp>
        <p:nvCxnSpPr>
          <p:cNvPr id="9" name="Straight Arrow Connector 8"/>
          <p:cNvCxnSpPr/>
          <p:nvPr/>
        </p:nvCxnSpPr>
        <p:spPr>
          <a:xfrm flipV="1">
            <a:off x="1600531" y="3661172"/>
            <a:ext cx="436369" cy="388940"/>
          </a:xfrm>
          <a:prstGeom prst="straightConnector1">
            <a:avLst/>
          </a:prstGeom>
          <a:ln w="19050">
            <a:solidFill>
              <a:schemeClr val="tx1"/>
            </a:solidFill>
            <a:prstDash val="sysDot"/>
            <a:tailEnd type="triangle"/>
          </a:ln>
        </p:spPr>
        <p:style>
          <a:lnRef idx="2">
            <a:schemeClr val="dk1"/>
          </a:lnRef>
          <a:fillRef idx="0">
            <a:schemeClr val="dk1"/>
          </a:fillRef>
          <a:effectRef idx="1">
            <a:schemeClr val="dk1"/>
          </a:effectRef>
          <a:fontRef idx="minor">
            <a:schemeClr val="tx1"/>
          </a:fontRef>
        </p:style>
      </p:cxnSp>
      <p:cxnSp>
        <p:nvCxnSpPr>
          <p:cNvPr id="10" name="Straight Arrow Connector 9"/>
          <p:cNvCxnSpPr/>
          <p:nvPr/>
        </p:nvCxnSpPr>
        <p:spPr>
          <a:xfrm>
            <a:off x="1600531" y="4050112"/>
            <a:ext cx="436369" cy="0"/>
          </a:xfrm>
          <a:prstGeom prst="straightConnector1">
            <a:avLst/>
          </a:prstGeom>
          <a:ln w="19050">
            <a:solidFill>
              <a:schemeClr val="tx1"/>
            </a:solidFill>
            <a:prstDash val="sysDot"/>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1600531" y="4050112"/>
            <a:ext cx="436369" cy="411160"/>
          </a:xfrm>
          <a:prstGeom prst="straightConnector1">
            <a:avLst/>
          </a:prstGeom>
          <a:ln w="19050">
            <a:solidFill>
              <a:schemeClr val="tx1"/>
            </a:solidFill>
            <a:prstDash val="sysDot"/>
            <a:tailEnd type="triangle"/>
          </a:ln>
        </p:spPr>
        <p:style>
          <a:lnRef idx="2">
            <a:schemeClr val="dk1"/>
          </a:lnRef>
          <a:fillRef idx="0">
            <a:schemeClr val="dk1"/>
          </a:fillRef>
          <a:effectRef idx="1">
            <a:schemeClr val="dk1"/>
          </a:effectRef>
          <a:fontRef idx="minor">
            <a:schemeClr val="tx1"/>
          </a:fontRef>
        </p:style>
      </p:cxnSp>
      <p:sp>
        <p:nvSpPr>
          <p:cNvPr id="19" name="Rectangle 18"/>
          <p:cNvSpPr/>
          <p:nvPr/>
        </p:nvSpPr>
        <p:spPr>
          <a:xfrm>
            <a:off x="5497090" y="2101379"/>
            <a:ext cx="1276405" cy="646331"/>
          </a:xfrm>
          <a:prstGeom prst="rect">
            <a:avLst/>
          </a:prstGeom>
          <a:solidFill>
            <a:srgbClr val="C00000"/>
          </a:solidFill>
          <a:ln w="127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alibri" panose="020F0502020204030204" pitchFamily="34" charset="0"/>
                <a:cs typeface="Calibri" panose="020F0502020204030204" pitchFamily="34" charset="0"/>
              </a:rPr>
              <a:t>States</a:t>
            </a:r>
          </a:p>
        </p:txBody>
      </p:sp>
      <p:cxnSp>
        <p:nvCxnSpPr>
          <p:cNvPr id="20" name="Straight Arrow Connector 19"/>
          <p:cNvCxnSpPr>
            <a:stCxn id="19" idx="2"/>
          </p:cNvCxnSpPr>
          <p:nvPr/>
        </p:nvCxnSpPr>
        <p:spPr>
          <a:xfrm>
            <a:off x="6135292" y="2747709"/>
            <a:ext cx="689090" cy="372254"/>
          </a:xfrm>
          <a:prstGeom prst="straightConnector1">
            <a:avLst/>
          </a:prstGeom>
          <a:ln w="19050">
            <a:solidFill>
              <a:schemeClr val="tx1"/>
            </a:solidFill>
            <a:prstDash val="sysDot"/>
            <a:tailEnd type="triangle"/>
          </a:ln>
        </p:spPr>
        <p:style>
          <a:lnRef idx="2">
            <a:schemeClr val="dk1"/>
          </a:lnRef>
          <a:fillRef idx="0">
            <a:schemeClr val="dk1"/>
          </a:fillRef>
          <a:effectRef idx="1">
            <a:schemeClr val="dk1"/>
          </a:effectRef>
          <a:fontRef idx="minor">
            <a:schemeClr val="tx1"/>
          </a:fontRef>
        </p:style>
      </p:cxnSp>
      <p:cxnSp>
        <p:nvCxnSpPr>
          <p:cNvPr id="23" name="Straight Arrow Connector 22"/>
          <p:cNvCxnSpPr>
            <a:stCxn id="19" idx="2"/>
          </p:cNvCxnSpPr>
          <p:nvPr/>
        </p:nvCxnSpPr>
        <p:spPr>
          <a:xfrm flipH="1">
            <a:off x="5378824" y="2747709"/>
            <a:ext cx="756468" cy="372254"/>
          </a:xfrm>
          <a:prstGeom prst="straightConnector1">
            <a:avLst/>
          </a:prstGeom>
          <a:ln w="19050">
            <a:solidFill>
              <a:schemeClr val="tx1"/>
            </a:solidFill>
            <a:prstDash val="sysDot"/>
            <a:tailEnd type="triangle"/>
          </a:ln>
        </p:spPr>
        <p:style>
          <a:lnRef idx="2">
            <a:schemeClr val="dk1"/>
          </a:lnRef>
          <a:fillRef idx="0">
            <a:schemeClr val="dk1"/>
          </a:fillRef>
          <a:effectRef idx="1">
            <a:schemeClr val="dk1"/>
          </a:effectRef>
          <a:fontRef idx="minor">
            <a:schemeClr val="tx1"/>
          </a:fontRef>
        </p:style>
      </p:cxnSp>
      <p:cxnSp>
        <p:nvCxnSpPr>
          <p:cNvPr id="26" name="Straight Arrow Connector 25"/>
          <p:cNvCxnSpPr>
            <a:stCxn id="19" idx="2"/>
          </p:cNvCxnSpPr>
          <p:nvPr/>
        </p:nvCxnSpPr>
        <p:spPr>
          <a:xfrm>
            <a:off x="6135292" y="2747709"/>
            <a:ext cx="0" cy="372254"/>
          </a:xfrm>
          <a:prstGeom prst="straightConnector1">
            <a:avLst/>
          </a:prstGeom>
          <a:ln w="19050">
            <a:solidFill>
              <a:schemeClr val="tx1"/>
            </a:solidFill>
            <a:prstDash val="sysDot"/>
            <a:tailEnd type="triangle"/>
          </a:ln>
        </p:spPr>
        <p:style>
          <a:lnRef idx="2">
            <a:schemeClr val="dk1"/>
          </a:lnRef>
          <a:fillRef idx="0">
            <a:schemeClr val="dk1"/>
          </a:fillRef>
          <a:effectRef idx="1">
            <a:schemeClr val="dk1"/>
          </a:effectRef>
          <a:fontRef idx="minor">
            <a:schemeClr val="tx1"/>
          </a:fontRef>
        </p:style>
      </p:cxnSp>
      <p:sp>
        <p:nvSpPr>
          <p:cNvPr id="29" name="Rectangle 28"/>
          <p:cNvSpPr/>
          <p:nvPr/>
        </p:nvSpPr>
        <p:spPr>
          <a:xfrm>
            <a:off x="5123329" y="3546663"/>
            <a:ext cx="1943100" cy="1008529"/>
          </a:xfrm>
          <a:prstGeom prst="rect">
            <a:avLst/>
          </a:prstGeom>
          <a:noFill/>
          <a:ln w="19050">
            <a:solidFill>
              <a:schemeClr val="tx1"/>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cs typeface="Calibri" panose="020F0502020204030204" pitchFamily="34" charset="0"/>
            </a:endParaRPr>
          </a:p>
        </p:txBody>
      </p:sp>
      <p:sp>
        <p:nvSpPr>
          <p:cNvPr id="30" name="Rectangle 29"/>
          <p:cNvSpPr/>
          <p:nvPr/>
        </p:nvSpPr>
        <p:spPr>
          <a:xfrm>
            <a:off x="5456677" y="4975578"/>
            <a:ext cx="2010923" cy="646331"/>
          </a:xfrm>
          <a:prstGeom prst="rect">
            <a:avLst/>
          </a:prstGeom>
          <a:solidFill>
            <a:srgbClr val="C00000"/>
          </a:solidFill>
          <a:ln w="127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alibri" panose="020F0502020204030204" pitchFamily="34" charset="0"/>
                <a:cs typeface="Calibri" panose="020F0502020204030204" pitchFamily="34" charset="0"/>
              </a:rPr>
              <a:t>Outcomes</a:t>
            </a:r>
          </a:p>
        </p:txBody>
      </p:sp>
      <p:cxnSp>
        <p:nvCxnSpPr>
          <p:cNvPr id="32" name="Straight Connector 31"/>
          <p:cNvCxnSpPr>
            <a:cxnSpLocks/>
            <a:stCxn id="29" idx="2"/>
            <a:endCxn id="30" idx="0"/>
          </p:cNvCxnSpPr>
          <p:nvPr/>
        </p:nvCxnSpPr>
        <p:spPr>
          <a:xfrm>
            <a:off x="6094879" y="4555192"/>
            <a:ext cx="367260" cy="420386"/>
          </a:xfrm>
          <a:prstGeom prst="line">
            <a:avLst/>
          </a:prstGeom>
          <a:ln w="19050">
            <a:solidFill>
              <a:schemeClr val="tx1"/>
            </a:solidFill>
            <a:prstDash val="sysDot"/>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38100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9" grpId="0" animBg="1"/>
      <p:bldP spid="30"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dirty="0"/>
              <a:t>Profit Payoff Decision Criteria</a:t>
            </a:r>
          </a:p>
        </p:txBody>
      </p:sp>
      <p:graphicFrame>
        <p:nvGraphicFramePr>
          <p:cNvPr id="9" name="Table 8"/>
          <p:cNvGraphicFramePr>
            <a:graphicFrameLocks noGrp="1"/>
          </p:cNvGraphicFramePr>
          <p:nvPr>
            <p:extLst>
              <p:ext uri="{D42A27DB-BD31-4B8C-83A1-F6EECF244321}">
                <p14:modId xmlns:p14="http://schemas.microsoft.com/office/powerpoint/2010/main" val="724729780"/>
              </p:ext>
            </p:extLst>
          </p:nvPr>
        </p:nvGraphicFramePr>
        <p:xfrm>
          <a:off x="755894" y="2549613"/>
          <a:ext cx="7886700" cy="2195978"/>
        </p:xfrm>
        <a:graphic>
          <a:graphicData uri="http://schemas.openxmlformats.org/drawingml/2006/table">
            <a:tbl>
              <a:tblPr firstRow="1" bandRow="1">
                <a:tableStyleId>{5C22544A-7EE6-4342-B048-85BDC9FD1C3A}</a:tableStyleId>
              </a:tblPr>
              <a:tblGrid>
                <a:gridCol w="2077880">
                  <a:extLst>
                    <a:ext uri="{9D8B030D-6E8A-4147-A177-3AD203B41FA5}">
                      <a16:colId xmlns:a16="http://schemas.microsoft.com/office/drawing/2014/main" val="20000"/>
                    </a:ext>
                  </a:extLst>
                </a:gridCol>
                <a:gridCol w="2055985">
                  <a:extLst>
                    <a:ext uri="{9D8B030D-6E8A-4147-A177-3AD203B41FA5}">
                      <a16:colId xmlns:a16="http://schemas.microsoft.com/office/drawing/2014/main" val="3999196963"/>
                    </a:ext>
                  </a:extLst>
                </a:gridCol>
                <a:gridCol w="3752835">
                  <a:extLst>
                    <a:ext uri="{9D8B030D-6E8A-4147-A177-3AD203B41FA5}">
                      <a16:colId xmlns:a16="http://schemas.microsoft.com/office/drawing/2014/main" val="2668355185"/>
                    </a:ext>
                  </a:extLst>
                </a:gridCol>
              </a:tblGrid>
              <a:tr h="639605">
                <a:tc>
                  <a:txBody>
                    <a:bodyPr/>
                    <a:lstStyle/>
                    <a:p>
                      <a:pPr marL="0" algn="l" defTabSz="914400" rtl="0" eaLnBrk="1" latinLnBrk="0" hangingPunct="1"/>
                      <a:r>
                        <a:rPr lang="en-US" sz="1800" b="1"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Criterion</a:t>
                      </a:r>
                    </a:p>
                  </a:txBody>
                  <a:tcPr marR="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algn="ctr" defTabSz="914400" rtl="0" eaLnBrk="1" latinLnBrk="0" hangingPunct="1"/>
                      <a:r>
                        <a:rPr lang="en-US" sz="1800" b="1"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Approach</a:t>
                      </a:r>
                    </a:p>
                  </a:txBody>
                  <a:tcPr marR="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algn="ctr" defTabSz="914400" rtl="0" eaLnBrk="1" latinLnBrk="0" hangingPunct="1"/>
                      <a:r>
                        <a:rPr lang="en-US" sz="1800" b="1"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Description</a:t>
                      </a:r>
                    </a:p>
                  </a:txBody>
                  <a:tcPr marR="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000"/>
                  </a:ext>
                </a:extLst>
              </a:tr>
              <a:tr h="518791">
                <a:tc>
                  <a:txBody>
                    <a:bodyPr/>
                    <a:lstStyle/>
                    <a:p>
                      <a:pPr marL="0" marR="0" algn="l" defTabSz="914400" rtl="0" eaLnBrk="1" fontAlgn="base" latinLnBrk="0" hangingPunct="1">
                        <a:lnSpc>
                          <a:spcPct val="115000"/>
                        </a:lnSpc>
                        <a:spcBef>
                          <a:spcPts val="0"/>
                        </a:spcBef>
                        <a:spcAft>
                          <a:spcPts val="0"/>
                        </a:spcAft>
                      </a:pPr>
                      <a:r>
                        <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Maximax Profit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algn="ctr" defTabSz="914400" rtl="0" eaLnBrk="1" fontAlgn="base" latinLnBrk="0" hangingPunct="1">
                        <a:lnSpc>
                          <a:spcPct val="115000"/>
                        </a:lnSpc>
                        <a:spcBef>
                          <a:spcPts val="0"/>
                        </a:spcBef>
                        <a:spcAft>
                          <a:spcPts val="0"/>
                        </a:spcAft>
                      </a:pPr>
                      <a:r>
                        <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Most Optimistic</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algn="ctr" defTabSz="914400" rtl="0" eaLnBrk="1" fontAlgn="base" latinLnBrk="0" hangingPunct="1">
                        <a:lnSpc>
                          <a:spcPct val="115000"/>
                        </a:lnSpc>
                        <a:spcBef>
                          <a:spcPts val="0"/>
                        </a:spcBef>
                        <a:spcAft>
                          <a:spcPts val="0"/>
                        </a:spcAft>
                      </a:pPr>
                      <a:r>
                        <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Pick alternative with </a:t>
                      </a:r>
                      <a:r>
                        <a:rPr lang="en-US" sz="1600" b="1" kern="1200" dirty="0">
                          <a:solidFill>
                            <a:srgbClr val="C00000"/>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highest</a:t>
                      </a:r>
                      <a:r>
                        <a:rPr lang="en-US" sz="1600" b="1" kern="1200" baseline="0" dirty="0">
                          <a:solidFill>
                            <a:srgbClr val="C00000"/>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a:t>
                      </a:r>
                      <a:r>
                        <a:rPr lang="en-US" sz="1600" b="1" kern="1200" dirty="0">
                          <a:solidFill>
                            <a:srgbClr val="C00000"/>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highest</a:t>
                      </a:r>
                      <a:r>
                        <a:rPr lang="en-US" sz="1600" b="1" kern="1200" baseline="0" dirty="0">
                          <a:solidFill>
                            <a:srgbClr val="C00000"/>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a:t>
                      </a:r>
                      <a:r>
                        <a:rPr lang="en-US" sz="1600" b="0" kern="1200" baseline="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profit</a:t>
                      </a:r>
                      <a:endPar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518791">
                <a:tc>
                  <a:txBody>
                    <a:bodyPr/>
                    <a:lstStyle/>
                    <a:p>
                      <a:pPr marL="0" marR="0" algn="l" defTabSz="914400" rtl="0" eaLnBrk="1" fontAlgn="base" latinLnBrk="0" hangingPunct="1">
                        <a:lnSpc>
                          <a:spcPct val="115000"/>
                        </a:lnSpc>
                        <a:spcBef>
                          <a:spcPts val="0"/>
                        </a:spcBef>
                        <a:spcAft>
                          <a:spcPts val="0"/>
                        </a:spcAft>
                      </a:pPr>
                      <a:r>
                        <a:rPr lang="en-US" sz="1600" b="0" kern="1200" dirty="0" err="1">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Maximin</a:t>
                      </a:r>
                      <a:r>
                        <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Profit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algn="ctr" defTabSz="914400" rtl="0" eaLnBrk="1" fontAlgn="base" latinLnBrk="0" hangingPunct="1">
                        <a:lnSpc>
                          <a:spcPct val="115000"/>
                        </a:lnSpc>
                        <a:spcBef>
                          <a:spcPts val="0"/>
                        </a:spcBef>
                        <a:spcAft>
                          <a:spcPts val="0"/>
                        </a:spcAft>
                      </a:pPr>
                      <a:r>
                        <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Most Conservative</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algn="ctr" defTabSz="914400" rtl="0" eaLnBrk="1" fontAlgn="base" latinLnBrk="0" hangingPunct="1">
                        <a:lnSpc>
                          <a:spcPct val="115000"/>
                        </a:lnSpc>
                        <a:spcBef>
                          <a:spcPts val="0"/>
                        </a:spcBef>
                        <a:spcAft>
                          <a:spcPts val="0"/>
                        </a:spcAft>
                      </a:pPr>
                      <a:r>
                        <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Pick alternative</a:t>
                      </a:r>
                      <a:r>
                        <a:rPr lang="en-US" sz="1600" b="0" kern="1200" baseline="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with </a:t>
                      </a:r>
                      <a:r>
                        <a:rPr lang="en-US" sz="1600" b="1" kern="1200" baseline="0" dirty="0">
                          <a:solidFill>
                            <a:srgbClr val="C00000"/>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highest lowest </a:t>
                      </a:r>
                      <a:r>
                        <a:rPr lang="en-US" sz="1600" b="0" kern="1200" baseline="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profit</a:t>
                      </a:r>
                      <a:endPar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518791">
                <a:tc>
                  <a:txBody>
                    <a:bodyPr/>
                    <a:lstStyle/>
                    <a:p>
                      <a:pPr marL="0" marR="0" algn="l" defTabSz="914400" rtl="0" eaLnBrk="1" fontAlgn="base" latinLnBrk="0" hangingPunct="1">
                        <a:lnSpc>
                          <a:spcPct val="115000"/>
                        </a:lnSpc>
                        <a:spcBef>
                          <a:spcPts val="0"/>
                        </a:spcBef>
                        <a:spcAft>
                          <a:spcPts val="0"/>
                        </a:spcAft>
                      </a:pPr>
                      <a:r>
                        <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Minimax</a:t>
                      </a:r>
                      <a:r>
                        <a:rPr lang="en-US" sz="1600" b="0" kern="1200" baseline="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Regret</a:t>
                      </a:r>
                      <a:endPar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algn="ctr" defTabSz="914400" rtl="0" eaLnBrk="1" fontAlgn="base" latinLnBrk="0" hangingPunct="1">
                        <a:lnSpc>
                          <a:spcPct val="115000"/>
                        </a:lnSpc>
                        <a:spcBef>
                          <a:spcPts val="0"/>
                        </a:spcBef>
                        <a:spcAft>
                          <a:spcPts val="0"/>
                        </a:spcAft>
                      </a:pPr>
                      <a:r>
                        <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Most</a:t>
                      </a:r>
                      <a:r>
                        <a:rPr lang="en-US" sz="1600" b="0" kern="1200" baseline="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Averse to Regret</a:t>
                      </a:r>
                      <a:endPar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algn="ctr" defTabSz="914400" rtl="0" eaLnBrk="1" fontAlgn="base" latinLnBrk="0" hangingPunct="1">
                        <a:lnSpc>
                          <a:spcPct val="115000"/>
                        </a:lnSpc>
                        <a:spcBef>
                          <a:spcPts val="0"/>
                        </a:spcBef>
                        <a:spcAft>
                          <a:spcPts val="0"/>
                        </a:spcAft>
                      </a:pPr>
                      <a:r>
                        <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Pick alternative with </a:t>
                      </a:r>
                      <a:r>
                        <a:rPr lang="en-US" sz="1600" b="1" kern="1200" dirty="0">
                          <a:solidFill>
                            <a:srgbClr val="C00000"/>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lowest highest</a:t>
                      </a:r>
                      <a:r>
                        <a:rPr lang="en-US" sz="1600" b="1" kern="1200" baseline="0" dirty="0">
                          <a:solidFill>
                            <a:srgbClr val="C00000"/>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regret</a:t>
                      </a:r>
                      <a:endParaRPr lang="en-US" sz="1600" b="1" kern="1200" dirty="0">
                        <a:solidFill>
                          <a:srgbClr val="C00000"/>
                        </a:solidFill>
                        <a:effectLst>
                          <a:outerShdw blurRad="38100" dist="38100" dir="2700000" algn="tl">
                            <a:srgbClr val="FFFFFF"/>
                          </a:outerShdw>
                        </a:effectLst>
                        <a:latin typeface="Calibri" panose="020F0502020204030204" pitchFamily="34" charset="0"/>
                        <a:ea typeface="+mn-ea"/>
                        <a:cs typeface="Calibri" panose="020F050202020403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5871360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000" dirty="0"/>
              <a:t>Maximax Criterion: Lucky Strike</a:t>
            </a:r>
          </a:p>
        </p:txBody>
      </p:sp>
      <p:graphicFrame>
        <p:nvGraphicFramePr>
          <p:cNvPr id="4" name="Table 3"/>
          <p:cNvGraphicFramePr>
            <a:graphicFrameLocks noGrp="1"/>
          </p:cNvGraphicFramePr>
          <p:nvPr>
            <p:extLst>
              <p:ext uri="{D42A27DB-BD31-4B8C-83A1-F6EECF244321}">
                <p14:modId xmlns:p14="http://schemas.microsoft.com/office/powerpoint/2010/main" val="1338656362"/>
              </p:ext>
            </p:extLst>
          </p:nvPr>
        </p:nvGraphicFramePr>
        <p:xfrm>
          <a:off x="1404888" y="2690493"/>
          <a:ext cx="5130383" cy="1854200"/>
        </p:xfrm>
        <a:graphic>
          <a:graphicData uri="http://schemas.openxmlformats.org/drawingml/2006/table">
            <a:tbl>
              <a:tblPr firstRow="1" bandRow="1">
                <a:tableStyleId>{5C22544A-7EE6-4342-B048-85BDC9FD1C3A}</a:tableStyleId>
              </a:tblPr>
              <a:tblGrid>
                <a:gridCol w="2971800">
                  <a:extLst>
                    <a:ext uri="{9D8B030D-6E8A-4147-A177-3AD203B41FA5}">
                      <a16:colId xmlns:a16="http://schemas.microsoft.com/office/drawing/2014/main" val="1905278553"/>
                    </a:ext>
                  </a:extLst>
                </a:gridCol>
                <a:gridCol w="759759">
                  <a:extLst>
                    <a:ext uri="{9D8B030D-6E8A-4147-A177-3AD203B41FA5}">
                      <a16:colId xmlns:a16="http://schemas.microsoft.com/office/drawing/2014/main" val="414987286"/>
                    </a:ext>
                  </a:extLst>
                </a:gridCol>
                <a:gridCol w="685800">
                  <a:extLst>
                    <a:ext uri="{9D8B030D-6E8A-4147-A177-3AD203B41FA5}">
                      <a16:colId xmlns:a16="http://schemas.microsoft.com/office/drawing/2014/main" val="2373218102"/>
                    </a:ext>
                  </a:extLst>
                </a:gridCol>
                <a:gridCol w="713024">
                  <a:extLst>
                    <a:ext uri="{9D8B030D-6E8A-4147-A177-3AD203B41FA5}">
                      <a16:colId xmlns:a16="http://schemas.microsoft.com/office/drawing/2014/main" val="3201230548"/>
                    </a:ext>
                  </a:extLst>
                </a:gridCol>
              </a:tblGrid>
              <a:tr h="370840">
                <a:tc gridSpan="4">
                  <a:txBody>
                    <a:bodyPr/>
                    <a:lstStyle/>
                    <a:p>
                      <a:pPr algn="ctr"/>
                      <a:r>
                        <a:rPr lang="en-US" dirty="0">
                          <a:solidFill>
                            <a:schemeClr val="tx1"/>
                          </a:solidFill>
                          <a:latin typeface="Calibri" panose="020F0502020204030204" pitchFamily="34" charset="0"/>
                          <a:cs typeface="Calibri" panose="020F0502020204030204" pitchFamily="34" charset="0"/>
                        </a:rPr>
                        <a:t>Payoff Table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endParaRPr lang="en-US" dirty="0">
                        <a:solidFill>
                          <a:schemeClr val="tx1"/>
                        </a:solidFill>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hMerge="1">
                  <a:txBody>
                    <a:bodyPr/>
                    <a:lstStyle/>
                    <a:p>
                      <a:pPr algn="ctr"/>
                      <a:endParaRPr lang="en-US" dirty="0">
                        <a:solidFill>
                          <a:schemeClr val="tx1"/>
                        </a:solidFill>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hMerge="1">
                  <a:txBody>
                    <a:bodyPr/>
                    <a:lstStyle/>
                    <a:p>
                      <a:pPr algn="ctr"/>
                      <a:endParaRPr lang="en-US" dirty="0">
                        <a:solidFill>
                          <a:schemeClr val="tx1"/>
                        </a:solidFill>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3811151029"/>
                  </a:ext>
                </a:extLst>
              </a:tr>
              <a:tr h="370840">
                <a:tc>
                  <a:txBody>
                    <a:bodyPr/>
                    <a:lstStyle/>
                    <a:p>
                      <a:r>
                        <a:rPr lang="en-US" dirty="0">
                          <a:solidFill>
                            <a:schemeClr val="tx1"/>
                          </a:solidFill>
                          <a:latin typeface="Calibri" panose="020F0502020204030204" pitchFamily="34" charset="0"/>
                          <a:cs typeface="Calibri" panose="020F0502020204030204" pitchFamily="34" charset="0"/>
                        </a:rPr>
                        <a:t>Ad type</a:t>
                      </a:r>
                      <a:r>
                        <a:rPr lang="en-US" baseline="0" dirty="0">
                          <a:solidFill>
                            <a:schemeClr val="tx1"/>
                          </a:solidFill>
                          <a:latin typeface="Calibri" panose="020F0502020204030204" pitchFamily="34" charset="0"/>
                          <a:cs typeface="Calibri" panose="020F0502020204030204" pitchFamily="34" charset="0"/>
                        </a:rPr>
                        <a:t>/ Response</a:t>
                      </a:r>
                      <a:endParaRPr lang="en-US" dirty="0">
                        <a:solidFill>
                          <a:schemeClr val="tx1"/>
                        </a:solidFill>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dirty="0">
                          <a:solidFill>
                            <a:schemeClr val="tx1"/>
                          </a:solidFill>
                          <a:latin typeface="Calibri" panose="020F0502020204030204" pitchFamily="34" charset="0"/>
                          <a:cs typeface="Calibri" panose="020F0502020204030204" pitchFamily="34" charset="0"/>
                        </a:rPr>
                        <a:t>Good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dirty="0">
                          <a:solidFill>
                            <a:schemeClr val="tx1"/>
                          </a:solidFill>
                          <a:latin typeface="Calibri" panose="020F0502020204030204" pitchFamily="34" charset="0"/>
                          <a:cs typeface="Calibri" panose="020F0502020204030204" pitchFamily="34" charset="0"/>
                        </a:rPr>
                        <a:t>Fair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dirty="0">
                          <a:solidFill>
                            <a:schemeClr val="tx1"/>
                          </a:solidFill>
                          <a:latin typeface="Calibri" panose="020F0502020204030204" pitchFamily="34" charset="0"/>
                          <a:cs typeface="Calibri" panose="020F0502020204030204" pitchFamily="34" charset="0"/>
                        </a:rPr>
                        <a:t>Poor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984009409"/>
                  </a:ext>
                </a:extLst>
              </a:tr>
              <a:tr h="370840">
                <a:tc>
                  <a:txBody>
                    <a:bodyPr/>
                    <a:lstStyle/>
                    <a:p>
                      <a:r>
                        <a:rPr lang="en-US" dirty="0">
                          <a:latin typeface="Calibri" panose="020F0502020204030204" pitchFamily="34" charset="0"/>
                          <a:cs typeface="Calibri" panose="020F0502020204030204" pitchFamily="34" charset="0"/>
                        </a:rPr>
                        <a:t>No new ads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60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041944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Calibri" panose="020F0502020204030204" pitchFamily="34" charset="0"/>
                          <a:cs typeface="Calibri" panose="020F0502020204030204" pitchFamily="34" charset="0"/>
                        </a:rPr>
                        <a:t>“It’s toasted”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200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78680974"/>
                  </a:ext>
                </a:extLst>
              </a:tr>
              <a:tr h="370840">
                <a:tc>
                  <a:txBody>
                    <a:bodyPr/>
                    <a:lstStyle/>
                    <a:p>
                      <a:r>
                        <a:rPr lang="en-US" dirty="0">
                          <a:latin typeface="Calibri" panose="020F0502020204030204" pitchFamily="34" charset="0"/>
                          <a:cs typeface="Calibri" panose="020F0502020204030204" pitchFamily="34" charset="0"/>
                        </a:rPr>
                        <a:t>“The world is dangerous”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300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7853761"/>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4061974486"/>
              </p:ext>
            </p:extLst>
          </p:nvPr>
        </p:nvGraphicFramePr>
        <p:xfrm>
          <a:off x="6535270" y="3059825"/>
          <a:ext cx="713024" cy="1483360"/>
        </p:xfrm>
        <a:graphic>
          <a:graphicData uri="http://schemas.openxmlformats.org/drawingml/2006/table">
            <a:tbl>
              <a:tblPr firstRow="1" bandRow="1">
                <a:tableStyleId>{5C22544A-7EE6-4342-B048-85BDC9FD1C3A}</a:tableStyleId>
              </a:tblPr>
              <a:tblGrid>
                <a:gridCol w="713024">
                  <a:extLst>
                    <a:ext uri="{9D8B030D-6E8A-4147-A177-3AD203B41FA5}">
                      <a16:colId xmlns:a16="http://schemas.microsoft.com/office/drawing/2014/main" val="3201230548"/>
                    </a:ext>
                  </a:extLst>
                </a:gridCol>
              </a:tblGrid>
              <a:tr h="370840">
                <a:tc>
                  <a:txBody>
                    <a:bodyPr/>
                    <a:lstStyle/>
                    <a:p>
                      <a:pPr algn="ctr"/>
                      <a:r>
                        <a:rPr lang="en-US" dirty="0">
                          <a:solidFill>
                            <a:schemeClr val="tx1"/>
                          </a:solidFill>
                          <a:latin typeface="Garamond" panose="02020404030301010803" pitchFamily="18" charset="0"/>
                        </a:rPr>
                        <a:t>Max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984009409"/>
                  </a:ext>
                </a:extLst>
              </a:tr>
              <a:tr h="370840">
                <a:tc>
                  <a:txBody>
                    <a:bodyPr/>
                    <a:lstStyle/>
                    <a:p>
                      <a:pPr algn="ctr"/>
                      <a:endParaRPr lang="en-US" dirty="0">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04194402"/>
                  </a:ext>
                </a:extLst>
              </a:tr>
              <a:tr h="370840">
                <a:tc>
                  <a:txBody>
                    <a:bodyPr/>
                    <a:lstStyle/>
                    <a:p>
                      <a:pPr algn="ctr"/>
                      <a:endParaRPr lang="en-US" dirty="0">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78680974"/>
                  </a:ext>
                </a:extLst>
              </a:tr>
              <a:tr h="370840">
                <a:tc>
                  <a:txBody>
                    <a:bodyPr/>
                    <a:lstStyle/>
                    <a:p>
                      <a:pPr algn="ctr"/>
                      <a:endParaRPr lang="en-US" dirty="0">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7853761"/>
                  </a:ext>
                </a:extLst>
              </a:tr>
            </a:tbl>
          </a:graphicData>
        </a:graphic>
      </p:graphicFrame>
      <p:sp>
        <p:nvSpPr>
          <p:cNvPr id="3" name="TextBox 2"/>
          <p:cNvSpPr txBox="1"/>
          <p:nvPr/>
        </p:nvSpPr>
        <p:spPr>
          <a:xfrm>
            <a:off x="581975" y="1998652"/>
            <a:ext cx="7968656" cy="461665"/>
          </a:xfrm>
          <a:prstGeom prst="rect">
            <a:avLst/>
          </a:prstGeom>
          <a:noFill/>
        </p:spPr>
        <p:txBody>
          <a:bodyPr wrap="none" rtlCol="0">
            <a:spAutoFit/>
          </a:bodyPr>
          <a:lstStyle/>
          <a:p>
            <a:r>
              <a:rPr lang="en-US" sz="2400" b="1" dirty="0">
                <a:effectLst>
                  <a:outerShdw blurRad="38100" dist="38100" dir="2700000" algn="tl">
                    <a:srgbClr val="FFFFFF"/>
                  </a:outerShdw>
                </a:effectLst>
                <a:latin typeface="Calibri" panose="020F0502020204030204" pitchFamily="34" charset="0"/>
                <a:cs typeface="Calibri" panose="020F0502020204030204" pitchFamily="34" charset="0"/>
              </a:rPr>
              <a:t>Maximax Criterion: </a:t>
            </a:r>
            <a:r>
              <a:rPr lang="en-US" sz="2400" dirty="0">
                <a:effectLst>
                  <a:outerShdw blurRad="38100" dist="38100" dir="2700000" algn="tl">
                    <a:srgbClr val="FFFFFF"/>
                  </a:outerShdw>
                </a:effectLst>
                <a:latin typeface="Calibri" panose="020F0502020204030204" pitchFamily="34" charset="0"/>
                <a:cs typeface="Calibri" panose="020F0502020204030204" pitchFamily="34" charset="0"/>
              </a:rPr>
              <a:t>Pick alternative with highest highest profit</a:t>
            </a:r>
          </a:p>
        </p:txBody>
      </p:sp>
      <p:sp>
        <p:nvSpPr>
          <p:cNvPr id="6" name="TextBox 5"/>
          <p:cNvSpPr txBox="1"/>
          <p:nvPr/>
        </p:nvSpPr>
        <p:spPr>
          <a:xfrm>
            <a:off x="6635943" y="3432174"/>
            <a:ext cx="574196" cy="400110"/>
          </a:xfrm>
          <a:prstGeom prst="rect">
            <a:avLst/>
          </a:prstGeom>
          <a:noFill/>
        </p:spPr>
        <p:txBody>
          <a:bodyPr wrap="none" rtlCol="0">
            <a:spAutoFit/>
          </a:bodyPr>
          <a:lstStyle/>
          <a:p>
            <a:r>
              <a:rPr lang="en-US" sz="2000" dirty="0">
                <a:latin typeface="Calibri" panose="020F0502020204030204" pitchFamily="34" charset="0"/>
                <a:cs typeface="Calibri" panose="020F0502020204030204" pitchFamily="34" charset="0"/>
              </a:rPr>
              <a:t>100</a:t>
            </a:r>
          </a:p>
        </p:txBody>
      </p:sp>
      <p:sp>
        <p:nvSpPr>
          <p:cNvPr id="8" name="TextBox 7"/>
          <p:cNvSpPr txBox="1"/>
          <p:nvPr/>
        </p:nvSpPr>
        <p:spPr>
          <a:xfrm>
            <a:off x="6635943" y="3804522"/>
            <a:ext cx="574196" cy="400110"/>
          </a:xfrm>
          <a:prstGeom prst="rect">
            <a:avLst/>
          </a:prstGeom>
          <a:noFill/>
        </p:spPr>
        <p:txBody>
          <a:bodyPr wrap="none" rtlCol="0">
            <a:spAutoFit/>
          </a:bodyPr>
          <a:lstStyle/>
          <a:p>
            <a:r>
              <a:rPr lang="en-US" sz="2000" dirty="0">
                <a:latin typeface="Calibri" panose="020F0502020204030204" pitchFamily="34" charset="0"/>
                <a:cs typeface="Calibri" panose="020F0502020204030204" pitchFamily="34" charset="0"/>
              </a:rPr>
              <a:t>200</a:t>
            </a:r>
          </a:p>
        </p:txBody>
      </p:sp>
      <p:sp>
        <p:nvSpPr>
          <p:cNvPr id="7" name="Rectangle 6"/>
          <p:cNvSpPr/>
          <p:nvPr/>
        </p:nvSpPr>
        <p:spPr>
          <a:xfrm>
            <a:off x="6538942" y="4179033"/>
            <a:ext cx="705680" cy="360480"/>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latin typeface="Calibri" panose="020F0502020204030204" pitchFamily="34" charset="0"/>
              <a:cs typeface="Calibri" panose="020F0502020204030204" pitchFamily="34" charset="0"/>
            </a:endParaRPr>
          </a:p>
        </p:txBody>
      </p:sp>
      <p:sp>
        <p:nvSpPr>
          <p:cNvPr id="10" name="TextBox 9"/>
          <p:cNvSpPr txBox="1"/>
          <p:nvPr/>
        </p:nvSpPr>
        <p:spPr>
          <a:xfrm>
            <a:off x="6635943" y="4167165"/>
            <a:ext cx="574196" cy="400110"/>
          </a:xfrm>
          <a:prstGeom prst="rect">
            <a:avLst/>
          </a:prstGeom>
          <a:noFill/>
        </p:spPr>
        <p:txBody>
          <a:bodyPr wrap="none" rtlCol="0">
            <a:spAutoFit/>
          </a:bodyPr>
          <a:lstStyle/>
          <a:p>
            <a:r>
              <a:rPr lang="en-US" sz="2000" dirty="0">
                <a:solidFill>
                  <a:srgbClr val="C00000"/>
                </a:solidFill>
                <a:latin typeface="Calibri" panose="020F0502020204030204" pitchFamily="34" charset="0"/>
                <a:cs typeface="Calibri" panose="020F0502020204030204" pitchFamily="34" charset="0"/>
              </a:rPr>
              <a:t>300</a:t>
            </a:r>
          </a:p>
        </p:txBody>
      </p:sp>
      <p:sp>
        <p:nvSpPr>
          <p:cNvPr id="12" name="Rectangle 11"/>
          <p:cNvSpPr/>
          <p:nvPr/>
        </p:nvSpPr>
        <p:spPr>
          <a:xfrm>
            <a:off x="5754856" y="5037067"/>
            <a:ext cx="2273848" cy="1135133"/>
          </a:xfrm>
          <a:prstGeom prst="rect">
            <a:avLst/>
          </a:prstGeom>
          <a:solidFill>
            <a:srgbClr val="C00000"/>
          </a:solidFill>
          <a:ln w="127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alibri" panose="020F0502020204030204" pitchFamily="34" charset="0"/>
                <a:cs typeface="Calibri" panose="020F0502020204030204" pitchFamily="34" charset="0"/>
              </a:rPr>
              <a:t>Highest</a:t>
            </a:r>
          </a:p>
        </p:txBody>
      </p:sp>
      <p:cxnSp>
        <p:nvCxnSpPr>
          <p:cNvPr id="13" name="Straight Arrow Connector 12"/>
          <p:cNvCxnSpPr>
            <a:cxnSpLocks/>
            <a:stCxn id="12" idx="0"/>
            <a:endCxn id="7" idx="2"/>
          </p:cNvCxnSpPr>
          <p:nvPr/>
        </p:nvCxnSpPr>
        <p:spPr>
          <a:xfrm flipV="1">
            <a:off x="6891780" y="4539513"/>
            <a:ext cx="2" cy="4975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B8CB82B-525A-C54D-A2A2-9A5628B84B84}"/>
              </a:ext>
            </a:extLst>
          </p:cNvPr>
          <p:cNvSpPr txBox="1"/>
          <p:nvPr/>
        </p:nvSpPr>
        <p:spPr>
          <a:xfrm>
            <a:off x="5295900" y="5080000"/>
            <a:ext cx="184731" cy="584775"/>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999650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8" grpId="0"/>
      <p:bldP spid="7" grpId="0" animBg="1"/>
      <p:bldP spid="10" grpId="0"/>
      <p:bldP spid="12"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000" dirty="0" err="1"/>
              <a:t>Maximin</a:t>
            </a:r>
            <a:r>
              <a:rPr lang="en-US" sz="4000" dirty="0"/>
              <a:t> Criterion: Lucky Strike</a:t>
            </a:r>
          </a:p>
        </p:txBody>
      </p:sp>
      <p:graphicFrame>
        <p:nvGraphicFramePr>
          <p:cNvPr id="4" name="Table 3"/>
          <p:cNvGraphicFramePr>
            <a:graphicFrameLocks noGrp="1"/>
          </p:cNvGraphicFramePr>
          <p:nvPr>
            <p:extLst>
              <p:ext uri="{D42A27DB-BD31-4B8C-83A1-F6EECF244321}">
                <p14:modId xmlns:p14="http://schemas.microsoft.com/office/powerpoint/2010/main" val="3601424454"/>
              </p:ext>
            </p:extLst>
          </p:nvPr>
        </p:nvGraphicFramePr>
        <p:xfrm>
          <a:off x="1404888" y="3962400"/>
          <a:ext cx="5130383" cy="1854200"/>
        </p:xfrm>
        <a:graphic>
          <a:graphicData uri="http://schemas.openxmlformats.org/drawingml/2006/table">
            <a:tbl>
              <a:tblPr firstRow="1" bandRow="1">
                <a:tableStyleId>{5C22544A-7EE6-4342-B048-85BDC9FD1C3A}</a:tableStyleId>
              </a:tblPr>
              <a:tblGrid>
                <a:gridCol w="2971800">
                  <a:extLst>
                    <a:ext uri="{9D8B030D-6E8A-4147-A177-3AD203B41FA5}">
                      <a16:colId xmlns:a16="http://schemas.microsoft.com/office/drawing/2014/main" val="1905278553"/>
                    </a:ext>
                  </a:extLst>
                </a:gridCol>
                <a:gridCol w="759759">
                  <a:extLst>
                    <a:ext uri="{9D8B030D-6E8A-4147-A177-3AD203B41FA5}">
                      <a16:colId xmlns:a16="http://schemas.microsoft.com/office/drawing/2014/main" val="414987286"/>
                    </a:ext>
                  </a:extLst>
                </a:gridCol>
                <a:gridCol w="685800">
                  <a:extLst>
                    <a:ext uri="{9D8B030D-6E8A-4147-A177-3AD203B41FA5}">
                      <a16:colId xmlns:a16="http://schemas.microsoft.com/office/drawing/2014/main" val="2373218102"/>
                    </a:ext>
                  </a:extLst>
                </a:gridCol>
                <a:gridCol w="713024">
                  <a:extLst>
                    <a:ext uri="{9D8B030D-6E8A-4147-A177-3AD203B41FA5}">
                      <a16:colId xmlns:a16="http://schemas.microsoft.com/office/drawing/2014/main" val="3201230548"/>
                    </a:ext>
                  </a:extLst>
                </a:gridCol>
              </a:tblGrid>
              <a:tr h="370840">
                <a:tc gridSpan="4">
                  <a:txBody>
                    <a:bodyPr/>
                    <a:lstStyle/>
                    <a:p>
                      <a:pPr algn="ctr"/>
                      <a:r>
                        <a:rPr lang="en-US" dirty="0">
                          <a:solidFill>
                            <a:schemeClr val="tx1"/>
                          </a:solidFill>
                          <a:latin typeface="Calibri" panose="020F0502020204030204" pitchFamily="34" charset="0"/>
                          <a:cs typeface="Calibri" panose="020F0502020204030204" pitchFamily="34" charset="0"/>
                        </a:rPr>
                        <a:t>Payoff Table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endParaRPr lang="en-US" dirty="0">
                        <a:solidFill>
                          <a:schemeClr val="tx1"/>
                        </a:solidFill>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hMerge="1">
                  <a:txBody>
                    <a:bodyPr/>
                    <a:lstStyle/>
                    <a:p>
                      <a:pPr algn="ctr"/>
                      <a:endParaRPr lang="en-US" dirty="0">
                        <a:solidFill>
                          <a:schemeClr val="tx1"/>
                        </a:solidFill>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hMerge="1">
                  <a:txBody>
                    <a:bodyPr/>
                    <a:lstStyle/>
                    <a:p>
                      <a:pPr algn="ctr"/>
                      <a:endParaRPr lang="en-US" dirty="0">
                        <a:solidFill>
                          <a:schemeClr val="tx1"/>
                        </a:solidFill>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3811151029"/>
                  </a:ext>
                </a:extLst>
              </a:tr>
              <a:tr h="370840">
                <a:tc>
                  <a:txBody>
                    <a:bodyPr/>
                    <a:lstStyle/>
                    <a:p>
                      <a:r>
                        <a:rPr lang="en-US" dirty="0">
                          <a:solidFill>
                            <a:schemeClr val="tx1"/>
                          </a:solidFill>
                          <a:latin typeface="Calibri" panose="020F0502020204030204" pitchFamily="34" charset="0"/>
                          <a:cs typeface="Calibri" panose="020F0502020204030204" pitchFamily="34" charset="0"/>
                        </a:rPr>
                        <a:t>Ad type</a:t>
                      </a:r>
                      <a:r>
                        <a:rPr lang="en-US" baseline="0" dirty="0">
                          <a:solidFill>
                            <a:schemeClr val="tx1"/>
                          </a:solidFill>
                          <a:latin typeface="Calibri" panose="020F0502020204030204" pitchFamily="34" charset="0"/>
                          <a:cs typeface="Calibri" panose="020F0502020204030204" pitchFamily="34" charset="0"/>
                        </a:rPr>
                        <a:t>/ Response</a:t>
                      </a:r>
                      <a:endParaRPr lang="en-US" dirty="0">
                        <a:solidFill>
                          <a:schemeClr val="tx1"/>
                        </a:solidFill>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dirty="0">
                          <a:solidFill>
                            <a:schemeClr val="tx1"/>
                          </a:solidFill>
                          <a:latin typeface="Calibri" panose="020F0502020204030204" pitchFamily="34" charset="0"/>
                          <a:cs typeface="Calibri" panose="020F0502020204030204" pitchFamily="34" charset="0"/>
                        </a:rPr>
                        <a:t>Good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dirty="0">
                          <a:solidFill>
                            <a:schemeClr val="tx1"/>
                          </a:solidFill>
                          <a:latin typeface="Calibri" panose="020F0502020204030204" pitchFamily="34" charset="0"/>
                          <a:cs typeface="Calibri" panose="020F0502020204030204" pitchFamily="34" charset="0"/>
                        </a:rPr>
                        <a:t>Fair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dirty="0">
                          <a:solidFill>
                            <a:schemeClr val="tx1"/>
                          </a:solidFill>
                          <a:latin typeface="Calibri" panose="020F0502020204030204" pitchFamily="34" charset="0"/>
                          <a:cs typeface="Calibri" panose="020F0502020204030204" pitchFamily="34" charset="0"/>
                        </a:rPr>
                        <a:t>Poor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984009409"/>
                  </a:ext>
                </a:extLst>
              </a:tr>
              <a:tr h="370840">
                <a:tc>
                  <a:txBody>
                    <a:bodyPr/>
                    <a:lstStyle/>
                    <a:p>
                      <a:r>
                        <a:rPr lang="en-US" dirty="0">
                          <a:latin typeface="Calibri" panose="020F0502020204030204" pitchFamily="34" charset="0"/>
                          <a:cs typeface="Calibri" panose="020F0502020204030204" pitchFamily="34" charset="0"/>
                        </a:rPr>
                        <a:t>No new ads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60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041944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Calibri" panose="020F0502020204030204" pitchFamily="34" charset="0"/>
                          <a:cs typeface="Calibri" panose="020F0502020204030204" pitchFamily="34" charset="0"/>
                        </a:rPr>
                        <a:t>“It’s toasted”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200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78680974"/>
                  </a:ext>
                </a:extLst>
              </a:tr>
              <a:tr h="370840">
                <a:tc>
                  <a:txBody>
                    <a:bodyPr/>
                    <a:lstStyle/>
                    <a:p>
                      <a:r>
                        <a:rPr lang="en-US" dirty="0">
                          <a:latin typeface="Calibri" panose="020F0502020204030204" pitchFamily="34" charset="0"/>
                          <a:cs typeface="Calibri" panose="020F0502020204030204" pitchFamily="34" charset="0"/>
                        </a:rPr>
                        <a:t>“The world is dangerous”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300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7853761"/>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481355930"/>
              </p:ext>
            </p:extLst>
          </p:nvPr>
        </p:nvGraphicFramePr>
        <p:xfrm>
          <a:off x="6535270" y="4331732"/>
          <a:ext cx="713024" cy="1483360"/>
        </p:xfrm>
        <a:graphic>
          <a:graphicData uri="http://schemas.openxmlformats.org/drawingml/2006/table">
            <a:tbl>
              <a:tblPr firstRow="1" bandRow="1">
                <a:tableStyleId>{5C22544A-7EE6-4342-B048-85BDC9FD1C3A}</a:tableStyleId>
              </a:tblPr>
              <a:tblGrid>
                <a:gridCol w="713024">
                  <a:extLst>
                    <a:ext uri="{9D8B030D-6E8A-4147-A177-3AD203B41FA5}">
                      <a16:colId xmlns:a16="http://schemas.microsoft.com/office/drawing/2014/main" val="3201230548"/>
                    </a:ext>
                  </a:extLst>
                </a:gridCol>
              </a:tblGrid>
              <a:tr h="370840">
                <a:tc>
                  <a:txBody>
                    <a:bodyPr/>
                    <a:lstStyle/>
                    <a:p>
                      <a:pPr algn="ctr"/>
                      <a:r>
                        <a:rPr lang="en-US" dirty="0">
                          <a:solidFill>
                            <a:schemeClr val="tx1"/>
                          </a:solidFill>
                          <a:latin typeface="Garamond" panose="02020404030301010803" pitchFamily="18" charset="0"/>
                        </a:rPr>
                        <a:t>Min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984009409"/>
                  </a:ext>
                </a:extLst>
              </a:tr>
              <a:tr h="370840">
                <a:tc>
                  <a:txBody>
                    <a:bodyPr/>
                    <a:lstStyle/>
                    <a:p>
                      <a:pPr algn="ctr"/>
                      <a:endParaRPr lang="en-US" dirty="0">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04194402"/>
                  </a:ext>
                </a:extLst>
              </a:tr>
              <a:tr h="370840">
                <a:tc>
                  <a:txBody>
                    <a:bodyPr/>
                    <a:lstStyle/>
                    <a:p>
                      <a:pPr algn="ctr"/>
                      <a:endParaRPr lang="en-US" dirty="0">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78680974"/>
                  </a:ext>
                </a:extLst>
              </a:tr>
              <a:tr h="370840">
                <a:tc>
                  <a:txBody>
                    <a:bodyPr/>
                    <a:lstStyle/>
                    <a:p>
                      <a:pPr algn="ctr"/>
                      <a:endParaRPr lang="en-US" dirty="0">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7853761"/>
                  </a:ext>
                </a:extLst>
              </a:tr>
            </a:tbl>
          </a:graphicData>
        </a:graphic>
      </p:graphicFrame>
      <p:sp>
        <p:nvSpPr>
          <p:cNvPr id="3" name="TextBox 2"/>
          <p:cNvSpPr txBox="1"/>
          <p:nvPr/>
        </p:nvSpPr>
        <p:spPr>
          <a:xfrm>
            <a:off x="632909" y="1538089"/>
            <a:ext cx="7878182" cy="461665"/>
          </a:xfrm>
          <a:prstGeom prst="rect">
            <a:avLst/>
          </a:prstGeom>
          <a:noFill/>
        </p:spPr>
        <p:txBody>
          <a:bodyPr wrap="none" rtlCol="0">
            <a:spAutoFit/>
          </a:bodyPr>
          <a:lstStyle/>
          <a:p>
            <a:r>
              <a:rPr lang="en-US" sz="2400" b="1" dirty="0" err="1">
                <a:effectLst>
                  <a:outerShdw blurRad="38100" dist="38100" dir="2700000" algn="tl">
                    <a:srgbClr val="FFFFFF"/>
                  </a:outerShdw>
                </a:effectLst>
                <a:latin typeface="Calibri" panose="020F0502020204030204" pitchFamily="34" charset="0"/>
                <a:cs typeface="Calibri" panose="020F0502020204030204" pitchFamily="34" charset="0"/>
              </a:rPr>
              <a:t>Maximin</a:t>
            </a:r>
            <a:r>
              <a:rPr lang="en-US" sz="2400" b="1" dirty="0">
                <a:effectLst>
                  <a:outerShdw blurRad="38100" dist="38100" dir="2700000" algn="tl">
                    <a:srgbClr val="FFFFFF"/>
                  </a:outerShdw>
                </a:effectLst>
                <a:latin typeface="Calibri" panose="020F0502020204030204" pitchFamily="34" charset="0"/>
                <a:cs typeface="Calibri" panose="020F0502020204030204" pitchFamily="34" charset="0"/>
              </a:rPr>
              <a:t> Criterion: </a:t>
            </a:r>
            <a:r>
              <a:rPr lang="en-US" sz="2400" dirty="0">
                <a:effectLst>
                  <a:outerShdw blurRad="38100" dist="38100" dir="2700000" algn="tl">
                    <a:srgbClr val="FFFFFF"/>
                  </a:outerShdw>
                </a:effectLst>
                <a:latin typeface="Calibri" panose="020F0502020204030204" pitchFamily="34" charset="0"/>
                <a:cs typeface="Calibri" panose="020F0502020204030204" pitchFamily="34" charset="0"/>
              </a:rPr>
              <a:t>Pick alternative with highest lowest profit</a:t>
            </a:r>
          </a:p>
        </p:txBody>
      </p:sp>
      <p:sp>
        <p:nvSpPr>
          <p:cNvPr id="6" name="TextBox 5"/>
          <p:cNvSpPr txBox="1"/>
          <p:nvPr/>
        </p:nvSpPr>
        <p:spPr>
          <a:xfrm>
            <a:off x="6635943" y="4704081"/>
            <a:ext cx="522900" cy="400110"/>
          </a:xfrm>
          <a:prstGeom prst="rect">
            <a:avLst/>
          </a:prstGeom>
          <a:noFill/>
        </p:spPr>
        <p:txBody>
          <a:bodyPr wrap="none" rtlCol="0">
            <a:spAutoFit/>
          </a:bodyPr>
          <a:lstStyle/>
          <a:p>
            <a:r>
              <a:rPr lang="en-US" sz="2000" dirty="0">
                <a:solidFill>
                  <a:srgbClr val="C00000"/>
                </a:solidFill>
                <a:latin typeface="Calibri" panose="020F0502020204030204" pitchFamily="34" charset="0"/>
                <a:cs typeface="Calibri" panose="020F0502020204030204" pitchFamily="34" charset="0"/>
              </a:rPr>
              <a:t>-10</a:t>
            </a:r>
          </a:p>
        </p:txBody>
      </p:sp>
      <p:sp>
        <p:nvSpPr>
          <p:cNvPr id="8" name="TextBox 7"/>
          <p:cNvSpPr txBox="1"/>
          <p:nvPr/>
        </p:nvSpPr>
        <p:spPr>
          <a:xfrm>
            <a:off x="6635943" y="5076429"/>
            <a:ext cx="522900" cy="400110"/>
          </a:xfrm>
          <a:prstGeom prst="rect">
            <a:avLst/>
          </a:prstGeom>
          <a:noFill/>
        </p:spPr>
        <p:txBody>
          <a:bodyPr wrap="none" rtlCol="0">
            <a:spAutoFit/>
          </a:bodyPr>
          <a:lstStyle/>
          <a:p>
            <a:r>
              <a:rPr lang="en-US" sz="2000" dirty="0">
                <a:latin typeface="Calibri" panose="020F0502020204030204" pitchFamily="34" charset="0"/>
                <a:cs typeface="Calibri" panose="020F0502020204030204" pitchFamily="34" charset="0"/>
              </a:rPr>
              <a:t>-40</a:t>
            </a:r>
          </a:p>
        </p:txBody>
      </p:sp>
      <p:sp>
        <p:nvSpPr>
          <p:cNvPr id="7" name="Rectangle 6"/>
          <p:cNvSpPr/>
          <p:nvPr/>
        </p:nvSpPr>
        <p:spPr>
          <a:xfrm>
            <a:off x="6538942" y="5450940"/>
            <a:ext cx="705680" cy="360480"/>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latin typeface="Calibri" panose="020F0502020204030204" pitchFamily="34" charset="0"/>
              <a:cs typeface="Calibri" panose="020F0502020204030204" pitchFamily="34" charset="0"/>
            </a:endParaRPr>
          </a:p>
        </p:txBody>
      </p:sp>
      <p:sp>
        <p:nvSpPr>
          <p:cNvPr id="10" name="TextBox 9"/>
          <p:cNvSpPr txBox="1"/>
          <p:nvPr/>
        </p:nvSpPr>
        <p:spPr>
          <a:xfrm>
            <a:off x="6635943" y="5439072"/>
            <a:ext cx="652743" cy="400110"/>
          </a:xfrm>
          <a:prstGeom prst="rect">
            <a:avLst/>
          </a:prstGeom>
          <a:noFill/>
        </p:spPr>
        <p:txBody>
          <a:bodyPr wrap="none" rtlCol="0">
            <a:spAutoFit/>
          </a:bodyPr>
          <a:lstStyle/>
          <a:p>
            <a:r>
              <a:rPr lang="en-US" sz="2000" dirty="0">
                <a:latin typeface="Calibri" panose="020F0502020204030204" pitchFamily="34" charset="0"/>
                <a:cs typeface="Calibri" panose="020F0502020204030204" pitchFamily="34" charset="0"/>
              </a:rPr>
              <a:t>-100</a:t>
            </a:r>
          </a:p>
        </p:txBody>
      </p:sp>
      <p:sp>
        <p:nvSpPr>
          <p:cNvPr id="12" name="Rectangle 11"/>
          <p:cNvSpPr/>
          <p:nvPr/>
        </p:nvSpPr>
        <p:spPr>
          <a:xfrm>
            <a:off x="5867400" y="2806005"/>
            <a:ext cx="1828800" cy="761652"/>
          </a:xfrm>
          <a:prstGeom prst="rect">
            <a:avLst/>
          </a:prstGeom>
          <a:solidFill>
            <a:srgbClr val="C00000"/>
          </a:solidFill>
          <a:ln w="127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Calibri" panose="020F0502020204030204" pitchFamily="34" charset="0"/>
                <a:cs typeface="Calibri" panose="020F0502020204030204" pitchFamily="34" charset="0"/>
              </a:rPr>
              <a:t>Highest</a:t>
            </a:r>
          </a:p>
        </p:txBody>
      </p:sp>
      <p:sp>
        <p:nvSpPr>
          <p:cNvPr id="11" name="TextBox 10">
            <a:extLst>
              <a:ext uri="{FF2B5EF4-FFF2-40B4-BE49-F238E27FC236}">
                <a16:creationId xmlns:a16="http://schemas.microsoft.com/office/drawing/2014/main" id="{6B8CB82B-525A-C54D-A2A2-9A5628B84B84}"/>
              </a:ext>
            </a:extLst>
          </p:cNvPr>
          <p:cNvSpPr txBox="1"/>
          <p:nvPr/>
        </p:nvSpPr>
        <p:spPr>
          <a:xfrm>
            <a:off x="5295900" y="5080000"/>
            <a:ext cx="184731" cy="584775"/>
          </a:xfrm>
          <a:prstGeom prst="rect">
            <a:avLst/>
          </a:prstGeom>
          <a:noFill/>
        </p:spPr>
        <p:txBody>
          <a:bodyPr wrap="none" rtlCol="0">
            <a:spAutoFit/>
          </a:bodyPr>
          <a:lstStyle/>
          <a:p>
            <a:endParaRPr lang="en-US" dirty="0"/>
          </a:p>
        </p:txBody>
      </p:sp>
      <p:cxnSp>
        <p:nvCxnSpPr>
          <p:cNvPr id="19" name="Curved Connector 18">
            <a:extLst>
              <a:ext uri="{FF2B5EF4-FFF2-40B4-BE49-F238E27FC236}">
                <a16:creationId xmlns:a16="http://schemas.microsoft.com/office/drawing/2014/main" id="{B75BEFB2-3346-5541-9F59-8FAEB1E6C586}"/>
              </a:ext>
            </a:extLst>
          </p:cNvPr>
          <p:cNvCxnSpPr>
            <a:cxnSpLocks/>
            <a:stCxn id="12" idx="3"/>
            <a:endCxn id="6" idx="3"/>
          </p:cNvCxnSpPr>
          <p:nvPr/>
        </p:nvCxnSpPr>
        <p:spPr bwMode="auto">
          <a:xfrm flipH="1">
            <a:off x="7158843" y="3186831"/>
            <a:ext cx="537357" cy="1717305"/>
          </a:xfrm>
          <a:prstGeom prst="curvedConnector3">
            <a:avLst>
              <a:gd name="adj1" fmla="val -42542"/>
            </a:avLst>
          </a:prstGeom>
          <a:ln>
            <a:headEnd type="none" w="med"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7784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8" grpId="0"/>
      <p:bldP spid="7" grpId="0" animBg="1"/>
      <p:bldP spid="10" grpId="0"/>
      <p:bldP spid="12"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Minimax Regret Criterion: Lucky Strike</a:t>
            </a:r>
          </a:p>
        </p:txBody>
      </p:sp>
      <p:graphicFrame>
        <p:nvGraphicFramePr>
          <p:cNvPr id="4" name="Table 3"/>
          <p:cNvGraphicFramePr>
            <a:graphicFrameLocks noGrp="1"/>
          </p:cNvGraphicFramePr>
          <p:nvPr>
            <p:extLst>
              <p:ext uri="{D42A27DB-BD31-4B8C-83A1-F6EECF244321}">
                <p14:modId xmlns:p14="http://schemas.microsoft.com/office/powerpoint/2010/main" val="1996525578"/>
              </p:ext>
            </p:extLst>
          </p:nvPr>
        </p:nvGraphicFramePr>
        <p:xfrm>
          <a:off x="899357" y="2346195"/>
          <a:ext cx="5130383" cy="1767840"/>
        </p:xfrm>
        <a:graphic>
          <a:graphicData uri="http://schemas.openxmlformats.org/drawingml/2006/table">
            <a:tbl>
              <a:tblPr firstRow="1" bandRow="1">
                <a:tableStyleId>{5C22544A-7EE6-4342-B048-85BDC9FD1C3A}</a:tableStyleId>
              </a:tblPr>
              <a:tblGrid>
                <a:gridCol w="2971800">
                  <a:extLst>
                    <a:ext uri="{9D8B030D-6E8A-4147-A177-3AD203B41FA5}">
                      <a16:colId xmlns:a16="http://schemas.microsoft.com/office/drawing/2014/main" val="1905278553"/>
                    </a:ext>
                  </a:extLst>
                </a:gridCol>
                <a:gridCol w="759759">
                  <a:extLst>
                    <a:ext uri="{9D8B030D-6E8A-4147-A177-3AD203B41FA5}">
                      <a16:colId xmlns:a16="http://schemas.microsoft.com/office/drawing/2014/main" val="414987286"/>
                    </a:ext>
                  </a:extLst>
                </a:gridCol>
                <a:gridCol w="685800">
                  <a:extLst>
                    <a:ext uri="{9D8B030D-6E8A-4147-A177-3AD203B41FA5}">
                      <a16:colId xmlns:a16="http://schemas.microsoft.com/office/drawing/2014/main" val="2373218102"/>
                    </a:ext>
                  </a:extLst>
                </a:gridCol>
                <a:gridCol w="713024">
                  <a:extLst>
                    <a:ext uri="{9D8B030D-6E8A-4147-A177-3AD203B41FA5}">
                      <a16:colId xmlns:a16="http://schemas.microsoft.com/office/drawing/2014/main" val="3201230548"/>
                    </a:ext>
                  </a:extLst>
                </a:gridCol>
              </a:tblGrid>
              <a:tr h="278237">
                <a:tc gridSpan="4">
                  <a:txBody>
                    <a:bodyPr/>
                    <a:lstStyle/>
                    <a:p>
                      <a:pPr algn="ctr"/>
                      <a:r>
                        <a:rPr lang="en-US" sz="1600" dirty="0">
                          <a:solidFill>
                            <a:schemeClr val="tx1"/>
                          </a:solidFill>
                          <a:latin typeface="Calibri" panose="020F0502020204030204" pitchFamily="34" charset="0"/>
                          <a:cs typeface="Calibri" panose="020F0502020204030204" pitchFamily="34" charset="0"/>
                        </a:rPr>
                        <a:t>Payoff Table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endParaRPr lang="en-US" sz="1600" dirty="0">
                        <a:solidFill>
                          <a:schemeClr val="tx1"/>
                        </a:solidFill>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hMerge="1">
                  <a:txBody>
                    <a:bodyPr/>
                    <a:lstStyle/>
                    <a:p>
                      <a:pPr algn="ctr"/>
                      <a:endParaRPr lang="en-US" sz="1600" dirty="0">
                        <a:solidFill>
                          <a:schemeClr val="tx1"/>
                        </a:solidFill>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hMerge="1">
                  <a:txBody>
                    <a:bodyPr/>
                    <a:lstStyle/>
                    <a:p>
                      <a:pPr algn="ctr"/>
                      <a:endParaRPr lang="en-US" sz="1600" dirty="0">
                        <a:solidFill>
                          <a:schemeClr val="tx1"/>
                        </a:solidFill>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2460920134"/>
                  </a:ext>
                </a:extLst>
              </a:tr>
              <a:tr h="278237">
                <a:tc>
                  <a:txBody>
                    <a:bodyPr/>
                    <a:lstStyle/>
                    <a:p>
                      <a:r>
                        <a:rPr lang="en-US" sz="1600" dirty="0">
                          <a:solidFill>
                            <a:schemeClr val="tx1"/>
                          </a:solidFill>
                          <a:latin typeface="Calibri" panose="020F0502020204030204" pitchFamily="34" charset="0"/>
                          <a:cs typeface="Calibri" panose="020F0502020204030204" pitchFamily="34" charset="0"/>
                        </a:rPr>
                        <a:t>Launch</a:t>
                      </a:r>
                      <a:r>
                        <a:rPr lang="en-US" sz="1600" baseline="0" dirty="0">
                          <a:solidFill>
                            <a:schemeClr val="tx1"/>
                          </a:solidFill>
                          <a:latin typeface="Calibri" panose="020F0502020204030204" pitchFamily="34" charset="0"/>
                          <a:cs typeface="Calibri" panose="020F0502020204030204" pitchFamily="34" charset="0"/>
                        </a:rPr>
                        <a:t> Strategy / Response</a:t>
                      </a:r>
                      <a:endParaRPr lang="en-US" sz="1600" dirty="0">
                        <a:solidFill>
                          <a:schemeClr val="tx1"/>
                        </a:solidFill>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sz="1600" dirty="0">
                          <a:solidFill>
                            <a:schemeClr val="tx1"/>
                          </a:solidFill>
                          <a:latin typeface="Calibri" panose="020F0502020204030204" pitchFamily="34" charset="0"/>
                          <a:cs typeface="Calibri" panose="020F0502020204030204" pitchFamily="34" charset="0"/>
                        </a:rPr>
                        <a:t>Good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sz="1600" dirty="0">
                          <a:solidFill>
                            <a:schemeClr val="tx1"/>
                          </a:solidFill>
                          <a:latin typeface="Calibri" panose="020F0502020204030204" pitchFamily="34" charset="0"/>
                          <a:cs typeface="Calibri" panose="020F0502020204030204" pitchFamily="34" charset="0"/>
                        </a:rPr>
                        <a:t>Fair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sz="1600" dirty="0">
                          <a:solidFill>
                            <a:schemeClr val="tx1"/>
                          </a:solidFill>
                          <a:latin typeface="Calibri" panose="020F0502020204030204" pitchFamily="34" charset="0"/>
                          <a:cs typeface="Calibri" panose="020F0502020204030204" pitchFamily="34" charset="0"/>
                        </a:rPr>
                        <a:t>Poor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984009409"/>
                  </a:ext>
                </a:extLst>
              </a:tr>
              <a:tr h="278237">
                <a:tc>
                  <a:txBody>
                    <a:bodyPr/>
                    <a:lstStyle/>
                    <a:p>
                      <a:r>
                        <a:rPr lang="en-US" dirty="0">
                          <a:latin typeface="Calibri" panose="020F0502020204030204" pitchFamily="34" charset="0"/>
                          <a:cs typeface="Calibri" panose="020F0502020204030204" pitchFamily="34" charset="0"/>
                        </a:rPr>
                        <a:t>No new ads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dirty="0">
                          <a:latin typeface="Calibri" panose="020F0502020204030204" pitchFamily="34" charset="0"/>
                          <a:cs typeface="Calibri" panose="020F0502020204030204" pitchFamily="34" charset="0"/>
                        </a:rPr>
                        <a:t>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dirty="0">
                          <a:latin typeface="Calibri" panose="020F0502020204030204" pitchFamily="34" charset="0"/>
                          <a:cs typeface="Calibri" panose="020F0502020204030204" pitchFamily="34" charset="0"/>
                        </a:rPr>
                        <a:t>60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dirty="0">
                          <a:latin typeface="Calibri" panose="020F0502020204030204" pitchFamily="34" charset="0"/>
                          <a:cs typeface="Calibri" panose="020F0502020204030204" pitchFamily="34" charset="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04194402"/>
                  </a:ext>
                </a:extLst>
              </a:tr>
              <a:tr h="27823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Calibri" panose="020F0502020204030204" pitchFamily="34" charset="0"/>
                          <a:cs typeface="Calibri" panose="020F0502020204030204" pitchFamily="34" charset="0"/>
                        </a:rPr>
                        <a:t>“It’s toasted”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dirty="0">
                          <a:latin typeface="Calibri" panose="020F0502020204030204" pitchFamily="34" charset="0"/>
                          <a:cs typeface="Calibri" panose="020F0502020204030204" pitchFamily="34" charset="0"/>
                        </a:rPr>
                        <a:t>200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dirty="0">
                          <a:latin typeface="Calibri" panose="020F0502020204030204" pitchFamily="34" charset="0"/>
                          <a:cs typeface="Calibri" panose="020F0502020204030204" pitchFamily="34" charset="0"/>
                        </a:rPr>
                        <a:t>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dirty="0">
                          <a:latin typeface="Calibri" panose="020F0502020204030204" pitchFamily="34" charset="0"/>
                          <a:cs typeface="Calibri" panose="020F0502020204030204" pitchFamily="34" charset="0"/>
                        </a:rPr>
                        <a:t>-40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78680974"/>
                  </a:ext>
                </a:extLst>
              </a:tr>
              <a:tr h="278237">
                <a:tc>
                  <a:txBody>
                    <a:bodyPr/>
                    <a:lstStyle/>
                    <a:p>
                      <a:r>
                        <a:rPr lang="en-US" dirty="0">
                          <a:latin typeface="Calibri" panose="020F0502020204030204" pitchFamily="34" charset="0"/>
                          <a:cs typeface="Calibri" panose="020F0502020204030204" pitchFamily="34" charset="0"/>
                        </a:rPr>
                        <a:t>“The world is dangerous”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dirty="0">
                          <a:latin typeface="Calibri" panose="020F0502020204030204" pitchFamily="34" charset="0"/>
                          <a:cs typeface="Calibri" panose="020F0502020204030204" pitchFamily="34" charset="0"/>
                        </a:rPr>
                        <a:t>300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dirty="0">
                          <a:latin typeface="Calibri" panose="020F0502020204030204" pitchFamily="34" charset="0"/>
                          <a:cs typeface="Calibri" panose="020F0502020204030204" pitchFamily="34" charset="0"/>
                        </a:rPr>
                        <a:t>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dirty="0">
                          <a:latin typeface="Calibri" panose="020F0502020204030204" pitchFamily="34" charset="0"/>
                          <a:cs typeface="Calibri" panose="020F0502020204030204" pitchFamily="34" charset="0"/>
                        </a:rPr>
                        <a:t>-100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7853761"/>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1978162317"/>
              </p:ext>
            </p:extLst>
          </p:nvPr>
        </p:nvGraphicFramePr>
        <p:xfrm>
          <a:off x="6024174" y="4553498"/>
          <a:ext cx="713024" cy="1341120"/>
        </p:xfrm>
        <a:graphic>
          <a:graphicData uri="http://schemas.openxmlformats.org/drawingml/2006/table">
            <a:tbl>
              <a:tblPr firstRow="1" bandRow="1">
                <a:tableStyleId>{5C22544A-7EE6-4342-B048-85BDC9FD1C3A}</a:tableStyleId>
              </a:tblPr>
              <a:tblGrid>
                <a:gridCol w="713024">
                  <a:extLst>
                    <a:ext uri="{9D8B030D-6E8A-4147-A177-3AD203B41FA5}">
                      <a16:colId xmlns:a16="http://schemas.microsoft.com/office/drawing/2014/main" val="3201230548"/>
                    </a:ext>
                  </a:extLst>
                </a:gridCol>
              </a:tblGrid>
              <a:tr h="160438">
                <a:tc>
                  <a:txBody>
                    <a:bodyPr/>
                    <a:lstStyle/>
                    <a:p>
                      <a:pPr algn="ctr"/>
                      <a:r>
                        <a:rPr lang="en-US" sz="1600" b="0" dirty="0">
                          <a:solidFill>
                            <a:schemeClr val="tx1"/>
                          </a:solidFill>
                          <a:latin typeface="Calibri" panose="020F0502020204030204" pitchFamily="34" charset="0"/>
                          <a:cs typeface="Calibri" panose="020F0502020204030204" pitchFamily="34" charset="0"/>
                        </a:rPr>
                        <a:t>Max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984009409"/>
                  </a:ext>
                </a:extLst>
              </a:tr>
              <a:tr h="160438">
                <a:tc>
                  <a:txBody>
                    <a:bodyPr/>
                    <a:lstStyle/>
                    <a:p>
                      <a:pPr algn="ctr"/>
                      <a:endParaRPr lang="en-US" sz="16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04194402"/>
                  </a:ext>
                </a:extLst>
              </a:tr>
              <a:tr h="160438">
                <a:tc>
                  <a:txBody>
                    <a:bodyPr/>
                    <a:lstStyle/>
                    <a:p>
                      <a:pPr algn="ctr"/>
                      <a:endParaRPr lang="en-US" sz="16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78680974"/>
                  </a:ext>
                </a:extLst>
              </a:tr>
              <a:tr h="160438">
                <a:tc>
                  <a:txBody>
                    <a:bodyPr/>
                    <a:lstStyle/>
                    <a:p>
                      <a:pPr algn="ctr"/>
                      <a:endParaRPr lang="en-US" sz="16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7853761"/>
                  </a:ext>
                </a:extLst>
              </a:tr>
            </a:tbl>
          </a:graphicData>
        </a:graphic>
      </p:graphicFrame>
      <p:sp>
        <p:nvSpPr>
          <p:cNvPr id="3" name="TextBox 2"/>
          <p:cNvSpPr txBox="1"/>
          <p:nvPr/>
        </p:nvSpPr>
        <p:spPr>
          <a:xfrm>
            <a:off x="6274351" y="2721800"/>
            <a:ext cx="3022049" cy="925190"/>
          </a:xfrm>
          <a:prstGeom prst="rect">
            <a:avLst/>
          </a:prstGeom>
          <a:noFill/>
        </p:spPr>
        <p:txBody>
          <a:bodyPr wrap="square" rtlCol="0">
            <a:spAutoFit/>
          </a:bodyPr>
          <a:lstStyle/>
          <a:p>
            <a:pPr>
              <a:lnSpc>
                <a:spcPct val="115000"/>
              </a:lnSpc>
            </a:pPr>
            <a:r>
              <a:rPr lang="en-US" sz="1600" b="1" dirty="0">
                <a:solidFill>
                  <a:schemeClr val="tx1"/>
                </a:solidFill>
                <a:effectLst>
                  <a:outerShdw blurRad="38100" dist="38100" dir="2700000" algn="tl">
                    <a:srgbClr val="FFFFFF"/>
                  </a:outerShdw>
                </a:effectLst>
                <a:latin typeface="Calibri" panose="020F0502020204030204" pitchFamily="34" charset="0"/>
                <a:cs typeface="Calibri" panose="020F0502020204030204" pitchFamily="34" charset="0"/>
              </a:rPr>
              <a:t>Regret</a:t>
            </a:r>
            <a:r>
              <a:rPr lang="en-US" sz="1600" b="1" dirty="0">
                <a:solidFill>
                  <a:srgbClr val="C00000"/>
                </a:solidFill>
                <a:effectLst>
                  <a:outerShdw blurRad="38100" dist="38100" dir="2700000" algn="tl">
                    <a:srgbClr val="FFFFFF"/>
                  </a:outerShdw>
                </a:effectLst>
                <a:latin typeface="Calibri" panose="020F0502020204030204" pitchFamily="34" charset="0"/>
                <a:cs typeface="Calibri" panose="020F0502020204030204" pitchFamily="34" charset="0"/>
              </a:rPr>
              <a:t> </a:t>
            </a:r>
            <a:r>
              <a:rPr lang="en-US" sz="1600" dirty="0">
                <a:solidFill>
                  <a:schemeClr val="tx1"/>
                </a:solidFill>
                <a:effectLst>
                  <a:outerShdw blurRad="38100" dist="38100" dir="2700000" algn="tl">
                    <a:srgbClr val="FFFFFF"/>
                  </a:outerShdw>
                </a:effectLst>
                <a:latin typeface="Calibri" panose="020F0502020204030204" pitchFamily="34" charset="0"/>
                <a:cs typeface="Calibri" panose="020F0502020204030204" pitchFamily="34" charset="0"/>
              </a:rPr>
              <a:t>under alternative X</a:t>
            </a:r>
            <a:r>
              <a:rPr lang="en-US" sz="1600" dirty="0">
                <a:effectLst>
                  <a:outerShdw blurRad="38100" dist="38100" dir="2700000" algn="tl">
                    <a:srgbClr val="FFFFFF"/>
                  </a:outerShdw>
                </a:effectLst>
                <a:latin typeface="Calibri" panose="020F0502020204030204" pitchFamily="34" charset="0"/>
                <a:cs typeface="Calibri" panose="020F0502020204030204" pitchFamily="34" charset="0"/>
              </a:rPr>
              <a:t> = </a:t>
            </a:r>
            <a:br>
              <a:rPr lang="en-US" sz="1600" dirty="0">
                <a:effectLst>
                  <a:outerShdw blurRad="38100" dist="38100" dir="2700000" algn="tl">
                    <a:srgbClr val="FFFFFF"/>
                  </a:outerShdw>
                </a:effectLst>
                <a:latin typeface="Calibri" panose="020F0502020204030204" pitchFamily="34" charset="0"/>
                <a:cs typeface="Calibri" panose="020F0502020204030204" pitchFamily="34" charset="0"/>
              </a:rPr>
            </a:br>
            <a:r>
              <a:rPr lang="en-US" sz="1600" b="1" dirty="0">
                <a:solidFill>
                  <a:srgbClr val="C00000"/>
                </a:solidFill>
                <a:effectLst>
                  <a:outerShdw blurRad="38100" dist="38100" dir="2700000" algn="tl">
                    <a:srgbClr val="FFFFFF"/>
                  </a:outerShdw>
                </a:effectLst>
                <a:latin typeface="Calibri" panose="020F0502020204030204" pitchFamily="34" charset="0"/>
                <a:cs typeface="Calibri" panose="020F0502020204030204" pitchFamily="34" charset="0"/>
              </a:rPr>
              <a:t>best outcome </a:t>
            </a:r>
            <a:r>
              <a:rPr lang="en-US" sz="1600" dirty="0">
                <a:effectLst>
                  <a:outerShdw blurRad="38100" dist="38100" dir="2700000" algn="tl">
                    <a:srgbClr val="FFFFFF"/>
                  </a:outerShdw>
                </a:effectLst>
                <a:latin typeface="Calibri" panose="020F0502020204030204" pitchFamily="34" charset="0"/>
                <a:cs typeface="Calibri" panose="020F0502020204030204" pitchFamily="34" charset="0"/>
              </a:rPr>
              <a:t>in a given state – </a:t>
            </a:r>
          </a:p>
          <a:p>
            <a:pPr>
              <a:lnSpc>
                <a:spcPct val="115000"/>
              </a:lnSpc>
            </a:pPr>
            <a:r>
              <a:rPr lang="en-US" sz="1600" dirty="0">
                <a:effectLst>
                  <a:outerShdw blurRad="38100" dist="38100" dir="2700000" algn="tl">
                    <a:srgbClr val="FFFFFF"/>
                  </a:outerShdw>
                </a:effectLst>
                <a:latin typeface="Calibri" panose="020F0502020204030204" pitchFamily="34" charset="0"/>
                <a:cs typeface="Calibri" panose="020F0502020204030204" pitchFamily="34" charset="0"/>
              </a:rPr>
              <a:t>outcome in that state under X</a:t>
            </a:r>
          </a:p>
        </p:txBody>
      </p:sp>
      <p:sp>
        <p:nvSpPr>
          <p:cNvPr id="7" name="Rectangle 6"/>
          <p:cNvSpPr/>
          <p:nvPr/>
        </p:nvSpPr>
        <p:spPr>
          <a:xfrm>
            <a:off x="6037478" y="5568759"/>
            <a:ext cx="692897" cy="321349"/>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cs typeface="Calibri" panose="020F0502020204030204" pitchFamily="34" charset="0"/>
            </a:endParaRPr>
          </a:p>
        </p:txBody>
      </p:sp>
      <p:sp>
        <p:nvSpPr>
          <p:cNvPr id="12" name="Rectangle 11"/>
          <p:cNvSpPr/>
          <p:nvPr/>
        </p:nvSpPr>
        <p:spPr>
          <a:xfrm>
            <a:off x="7138997" y="4906006"/>
            <a:ext cx="1624003" cy="1094743"/>
          </a:xfrm>
          <a:prstGeom prst="rect">
            <a:avLst/>
          </a:prstGeom>
          <a:solidFill>
            <a:srgbClr val="C00000"/>
          </a:solidFill>
          <a:ln w="127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800" b="1" dirty="0">
                <a:solidFill>
                  <a:schemeClr val="bg1"/>
                </a:solidFill>
                <a:latin typeface="Calibri" panose="020F0502020204030204" pitchFamily="34" charset="0"/>
                <a:cs typeface="Calibri" panose="020F0502020204030204" pitchFamily="34" charset="0"/>
              </a:rPr>
              <a:t>Lowest Highest</a:t>
            </a:r>
          </a:p>
          <a:p>
            <a:pPr algn="ctr"/>
            <a:r>
              <a:rPr lang="en-US" sz="1800" b="1" dirty="0">
                <a:solidFill>
                  <a:schemeClr val="bg1"/>
                </a:solidFill>
                <a:latin typeface="Calibri" panose="020F0502020204030204" pitchFamily="34" charset="0"/>
                <a:cs typeface="Calibri" panose="020F0502020204030204" pitchFamily="34" charset="0"/>
              </a:rPr>
              <a:t>(Min of Max) Regret</a:t>
            </a:r>
          </a:p>
        </p:txBody>
      </p:sp>
      <p:cxnSp>
        <p:nvCxnSpPr>
          <p:cNvPr id="13" name="Straight Arrow Connector 12"/>
          <p:cNvCxnSpPr>
            <a:cxnSpLocks/>
          </p:cNvCxnSpPr>
          <p:nvPr/>
        </p:nvCxnSpPr>
        <p:spPr>
          <a:xfrm flipH="1">
            <a:off x="6560315" y="5725440"/>
            <a:ext cx="566742" cy="115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15" name="Table 14"/>
          <p:cNvGraphicFramePr>
            <a:graphicFrameLocks noGrp="1"/>
          </p:cNvGraphicFramePr>
          <p:nvPr>
            <p:extLst>
              <p:ext uri="{D42A27DB-BD31-4B8C-83A1-F6EECF244321}">
                <p14:modId xmlns:p14="http://schemas.microsoft.com/office/powerpoint/2010/main" val="3453928285"/>
              </p:ext>
            </p:extLst>
          </p:nvPr>
        </p:nvGraphicFramePr>
        <p:xfrm>
          <a:off x="899358" y="4219785"/>
          <a:ext cx="5130383" cy="1676400"/>
        </p:xfrm>
        <a:graphic>
          <a:graphicData uri="http://schemas.openxmlformats.org/drawingml/2006/table">
            <a:tbl>
              <a:tblPr firstRow="1" bandRow="1">
                <a:tableStyleId>{5C22544A-7EE6-4342-B048-85BDC9FD1C3A}</a:tableStyleId>
              </a:tblPr>
              <a:tblGrid>
                <a:gridCol w="2971800">
                  <a:extLst>
                    <a:ext uri="{9D8B030D-6E8A-4147-A177-3AD203B41FA5}">
                      <a16:colId xmlns:a16="http://schemas.microsoft.com/office/drawing/2014/main" val="1905278553"/>
                    </a:ext>
                  </a:extLst>
                </a:gridCol>
                <a:gridCol w="759759">
                  <a:extLst>
                    <a:ext uri="{9D8B030D-6E8A-4147-A177-3AD203B41FA5}">
                      <a16:colId xmlns:a16="http://schemas.microsoft.com/office/drawing/2014/main" val="414987286"/>
                    </a:ext>
                  </a:extLst>
                </a:gridCol>
                <a:gridCol w="685800">
                  <a:extLst>
                    <a:ext uri="{9D8B030D-6E8A-4147-A177-3AD203B41FA5}">
                      <a16:colId xmlns:a16="http://schemas.microsoft.com/office/drawing/2014/main" val="2373218102"/>
                    </a:ext>
                  </a:extLst>
                </a:gridCol>
                <a:gridCol w="713024">
                  <a:extLst>
                    <a:ext uri="{9D8B030D-6E8A-4147-A177-3AD203B41FA5}">
                      <a16:colId xmlns:a16="http://schemas.microsoft.com/office/drawing/2014/main" val="3201230548"/>
                    </a:ext>
                  </a:extLst>
                </a:gridCol>
              </a:tblGrid>
              <a:tr h="278237">
                <a:tc gridSpan="4">
                  <a:txBody>
                    <a:bodyPr/>
                    <a:lstStyle/>
                    <a:p>
                      <a:pPr algn="ctr"/>
                      <a:r>
                        <a:rPr lang="en-US" sz="1600" dirty="0">
                          <a:solidFill>
                            <a:schemeClr val="tx1"/>
                          </a:solidFill>
                          <a:latin typeface="Calibri" panose="020F0502020204030204" pitchFamily="34" charset="0"/>
                          <a:cs typeface="Calibri" panose="020F0502020204030204" pitchFamily="34" charset="0"/>
                        </a:rPr>
                        <a:t>Regret</a:t>
                      </a:r>
                      <a:r>
                        <a:rPr lang="en-US" sz="1600" baseline="0" dirty="0">
                          <a:solidFill>
                            <a:schemeClr val="tx1"/>
                          </a:solidFill>
                          <a:latin typeface="Calibri" panose="020F0502020204030204" pitchFamily="34" charset="0"/>
                          <a:cs typeface="Calibri" panose="020F0502020204030204" pitchFamily="34" charset="0"/>
                        </a:rPr>
                        <a:t> Table</a:t>
                      </a:r>
                      <a:endParaRPr lang="en-US" sz="1600" dirty="0">
                        <a:solidFill>
                          <a:schemeClr val="tx1"/>
                        </a:solidFill>
                        <a:latin typeface="Calibri" panose="020F0502020204030204" pitchFamily="34" charset="0"/>
                        <a:cs typeface="Calibri" panose="020F050202020403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endParaRPr lang="en-US" sz="1600" dirty="0">
                        <a:solidFill>
                          <a:schemeClr val="tx1"/>
                        </a:solidFill>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hMerge="1">
                  <a:txBody>
                    <a:bodyPr/>
                    <a:lstStyle/>
                    <a:p>
                      <a:pPr algn="ctr"/>
                      <a:endParaRPr lang="en-US" sz="1600" dirty="0">
                        <a:solidFill>
                          <a:schemeClr val="tx1"/>
                        </a:solidFill>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hMerge="1">
                  <a:txBody>
                    <a:bodyPr/>
                    <a:lstStyle/>
                    <a:p>
                      <a:pPr algn="ctr"/>
                      <a:endParaRPr lang="en-US" sz="1600" dirty="0">
                        <a:solidFill>
                          <a:schemeClr val="tx1"/>
                        </a:solidFill>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2460920134"/>
                  </a:ext>
                </a:extLst>
              </a:tr>
              <a:tr h="278237">
                <a:tc>
                  <a:txBody>
                    <a:bodyPr/>
                    <a:lstStyle/>
                    <a:p>
                      <a:r>
                        <a:rPr lang="en-US" sz="1600" dirty="0">
                          <a:solidFill>
                            <a:schemeClr val="tx1"/>
                          </a:solidFill>
                          <a:latin typeface="Calibri" panose="020F0502020204030204" pitchFamily="34" charset="0"/>
                          <a:cs typeface="Calibri" panose="020F0502020204030204" pitchFamily="34" charset="0"/>
                        </a:rPr>
                        <a:t>Launch</a:t>
                      </a:r>
                      <a:r>
                        <a:rPr lang="en-US" sz="1600" baseline="0" dirty="0">
                          <a:solidFill>
                            <a:schemeClr val="tx1"/>
                          </a:solidFill>
                          <a:latin typeface="Calibri" panose="020F0502020204030204" pitchFamily="34" charset="0"/>
                          <a:cs typeface="Calibri" panose="020F0502020204030204" pitchFamily="34" charset="0"/>
                        </a:rPr>
                        <a:t> Strategy / Response</a:t>
                      </a:r>
                      <a:endParaRPr lang="en-US" sz="1600" dirty="0">
                        <a:solidFill>
                          <a:schemeClr val="tx1"/>
                        </a:solidFill>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sz="1600" dirty="0">
                          <a:solidFill>
                            <a:schemeClr val="tx1"/>
                          </a:solidFill>
                          <a:latin typeface="Calibri" panose="020F0502020204030204" pitchFamily="34" charset="0"/>
                          <a:cs typeface="Calibri" panose="020F0502020204030204" pitchFamily="34" charset="0"/>
                        </a:rPr>
                        <a:t>Good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sz="1600" dirty="0">
                          <a:solidFill>
                            <a:schemeClr val="tx1"/>
                          </a:solidFill>
                          <a:latin typeface="Calibri" panose="020F0502020204030204" pitchFamily="34" charset="0"/>
                          <a:cs typeface="Calibri" panose="020F0502020204030204" pitchFamily="34" charset="0"/>
                        </a:rPr>
                        <a:t>Fair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sz="1600" dirty="0">
                          <a:solidFill>
                            <a:schemeClr val="tx1"/>
                          </a:solidFill>
                          <a:latin typeface="Calibri" panose="020F0502020204030204" pitchFamily="34" charset="0"/>
                          <a:cs typeface="Calibri" panose="020F0502020204030204" pitchFamily="34" charset="0"/>
                        </a:rPr>
                        <a:t>Poor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984009409"/>
                  </a:ext>
                </a:extLst>
              </a:tr>
              <a:tr h="278237">
                <a:tc>
                  <a:txBody>
                    <a:bodyPr/>
                    <a:lstStyle/>
                    <a:p>
                      <a:r>
                        <a:rPr lang="en-US" sz="1600" dirty="0">
                          <a:latin typeface="Calibri" panose="020F0502020204030204" pitchFamily="34" charset="0"/>
                          <a:cs typeface="Calibri" panose="020F0502020204030204" pitchFamily="34" charset="0"/>
                        </a:rPr>
                        <a:t>No new ads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16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16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16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04194402"/>
                  </a:ext>
                </a:extLst>
              </a:tr>
              <a:tr h="27823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latin typeface="Calibri" panose="020F0502020204030204" pitchFamily="34" charset="0"/>
                          <a:cs typeface="Calibri" panose="020F0502020204030204" pitchFamily="34" charset="0"/>
                        </a:rPr>
                        <a:t>“It’s toasted”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16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16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16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78680974"/>
                  </a:ext>
                </a:extLst>
              </a:tr>
              <a:tr h="278237">
                <a:tc>
                  <a:txBody>
                    <a:bodyPr/>
                    <a:lstStyle/>
                    <a:p>
                      <a:r>
                        <a:rPr lang="en-US" sz="1600" dirty="0">
                          <a:latin typeface="Calibri" panose="020F0502020204030204" pitchFamily="34" charset="0"/>
                          <a:cs typeface="Calibri" panose="020F0502020204030204" pitchFamily="34" charset="0"/>
                        </a:rPr>
                        <a:t>“The world is dangerous”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16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16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16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7853761"/>
                  </a:ext>
                </a:extLst>
              </a:tr>
            </a:tbl>
          </a:graphicData>
        </a:graphic>
      </p:graphicFrame>
      <p:sp>
        <p:nvSpPr>
          <p:cNvPr id="10" name="TextBox 9"/>
          <p:cNvSpPr txBox="1"/>
          <p:nvPr/>
        </p:nvSpPr>
        <p:spPr>
          <a:xfrm>
            <a:off x="4012104" y="4888708"/>
            <a:ext cx="497252"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200</a:t>
            </a:r>
          </a:p>
        </p:txBody>
      </p:sp>
      <p:sp>
        <p:nvSpPr>
          <p:cNvPr id="16" name="TextBox 15"/>
          <p:cNvSpPr txBox="1"/>
          <p:nvPr/>
        </p:nvSpPr>
        <p:spPr>
          <a:xfrm>
            <a:off x="4003971" y="5236935"/>
            <a:ext cx="497252"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100</a:t>
            </a:r>
          </a:p>
        </p:txBody>
      </p:sp>
      <p:sp>
        <p:nvSpPr>
          <p:cNvPr id="17" name="TextBox 16"/>
          <p:cNvSpPr txBox="1"/>
          <p:nvPr/>
        </p:nvSpPr>
        <p:spPr>
          <a:xfrm>
            <a:off x="4108284" y="5570018"/>
            <a:ext cx="288862"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0</a:t>
            </a:r>
          </a:p>
        </p:txBody>
      </p:sp>
      <p:sp>
        <p:nvSpPr>
          <p:cNvPr id="18" name="TextBox 17"/>
          <p:cNvSpPr txBox="1"/>
          <p:nvPr/>
        </p:nvSpPr>
        <p:spPr>
          <a:xfrm>
            <a:off x="4836256" y="4888708"/>
            <a:ext cx="288862"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0</a:t>
            </a:r>
          </a:p>
        </p:txBody>
      </p:sp>
      <p:sp>
        <p:nvSpPr>
          <p:cNvPr id="19" name="TextBox 18"/>
          <p:cNvSpPr txBox="1"/>
          <p:nvPr/>
        </p:nvSpPr>
        <p:spPr>
          <a:xfrm>
            <a:off x="4798287" y="5235582"/>
            <a:ext cx="393056"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10</a:t>
            </a:r>
          </a:p>
        </p:txBody>
      </p:sp>
      <p:sp>
        <p:nvSpPr>
          <p:cNvPr id="20" name="TextBox 19"/>
          <p:cNvSpPr txBox="1"/>
          <p:nvPr/>
        </p:nvSpPr>
        <p:spPr>
          <a:xfrm>
            <a:off x="4798287" y="5561934"/>
            <a:ext cx="393056"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20</a:t>
            </a:r>
          </a:p>
        </p:txBody>
      </p:sp>
      <p:sp>
        <p:nvSpPr>
          <p:cNvPr id="21" name="TextBox 20"/>
          <p:cNvSpPr txBox="1"/>
          <p:nvPr/>
        </p:nvSpPr>
        <p:spPr>
          <a:xfrm>
            <a:off x="5529622" y="4898381"/>
            <a:ext cx="288862"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0</a:t>
            </a:r>
          </a:p>
        </p:txBody>
      </p:sp>
      <p:sp>
        <p:nvSpPr>
          <p:cNvPr id="22" name="TextBox 21"/>
          <p:cNvSpPr txBox="1"/>
          <p:nvPr/>
        </p:nvSpPr>
        <p:spPr>
          <a:xfrm>
            <a:off x="5491653" y="5245255"/>
            <a:ext cx="393056"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30</a:t>
            </a:r>
          </a:p>
        </p:txBody>
      </p:sp>
      <p:sp>
        <p:nvSpPr>
          <p:cNvPr id="23" name="TextBox 22"/>
          <p:cNvSpPr txBox="1"/>
          <p:nvPr/>
        </p:nvSpPr>
        <p:spPr>
          <a:xfrm>
            <a:off x="5491653" y="5571607"/>
            <a:ext cx="393056"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90</a:t>
            </a:r>
          </a:p>
        </p:txBody>
      </p:sp>
      <p:sp>
        <p:nvSpPr>
          <p:cNvPr id="24" name="TextBox 23"/>
          <p:cNvSpPr txBox="1"/>
          <p:nvPr/>
        </p:nvSpPr>
        <p:spPr>
          <a:xfrm>
            <a:off x="6137202" y="4892303"/>
            <a:ext cx="497252"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200</a:t>
            </a:r>
          </a:p>
        </p:txBody>
      </p:sp>
      <p:sp>
        <p:nvSpPr>
          <p:cNvPr id="25" name="TextBox 24"/>
          <p:cNvSpPr txBox="1"/>
          <p:nvPr/>
        </p:nvSpPr>
        <p:spPr>
          <a:xfrm>
            <a:off x="6129069" y="5233706"/>
            <a:ext cx="497252"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100</a:t>
            </a:r>
          </a:p>
        </p:txBody>
      </p:sp>
      <p:sp>
        <p:nvSpPr>
          <p:cNvPr id="26" name="TextBox 25"/>
          <p:cNvSpPr txBox="1"/>
          <p:nvPr/>
        </p:nvSpPr>
        <p:spPr>
          <a:xfrm>
            <a:off x="6167259" y="5567759"/>
            <a:ext cx="393056" cy="338554"/>
          </a:xfrm>
          <a:prstGeom prst="rect">
            <a:avLst/>
          </a:prstGeom>
          <a:noFill/>
        </p:spPr>
        <p:txBody>
          <a:bodyPr wrap="none" rtlCol="0">
            <a:spAutoFit/>
          </a:bodyPr>
          <a:lstStyle/>
          <a:p>
            <a:r>
              <a:rPr lang="en-US" sz="1600" dirty="0">
                <a:solidFill>
                  <a:srgbClr val="C00000"/>
                </a:solidFill>
                <a:latin typeface="Calibri" panose="020F0502020204030204" pitchFamily="34" charset="0"/>
                <a:cs typeface="Calibri" panose="020F0502020204030204" pitchFamily="34" charset="0"/>
              </a:rPr>
              <a:t>90</a:t>
            </a:r>
          </a:p>
        </p:txBody>
      </p:sp>
      <p:sp>
        <p:nvSpPr>
          <p:cNvPr id="6" name="Rectangle 5">
            <a:extLst>
              <a:ext uri="{FF2B5EF4-FFF2-40B4-BE49-F238E27FC236}">
                <a16:creationId xmlns:a16="http://schemas.microsoft.com/office/drawing/2014/main" id="{D1D1B9C8-FE38-6646-92DC-58B97613A0DD}"/>
              </a:ext>
            </a:extLst>
          </p:cNvPr>
          <p:cNvSpPr/>
          <p:nvPr/>
        </p:nvSpPr>
        <p:spPr>
          <a:xfrm>
            <a:off x="152400" y="1260478"/>
            <a:ext cx="8946454" cy="492122"/>
          </a:xfrm>
          <a:prstGeom prst="rect">
            <a:avLst/>
          </a:prstGeom>
        </p:spPr>
        <p:txBody>
          <a:bodyPr wrap="square">
            <a:spAutoFit/>
          </a:bodyPr>
          <a:lstStyle/>
          <a:p>
            <a:pPr algn="ctr">
              <a:lnSpc>
                <a:spcPct val="115000"/>
              </a:lnSpc>
            </a:pPr>
            <a:r>
              <a:rPr lang="en-US" sz="2400" b="1" dirty="0">
                <a:effectLst>
                  <a:outerShdw blurRad="38100" dist="38100" dir="2700000" algn="tl">
                    <a:srgbClr val="FFFFFF"/>
                  </a:outerShdw>
                </a:effectLst>
                <a:latin typeface="Calibri" panose="020F0502020204030204" pitchFamily="34" charset="0"/>
                <a:cs typeface="Calibri" panose="020F0502020204030204" pitchFamily="34" charset="0"/>
              </a:rPr>
              <a:t>Minimax Regret Criterion: </a:t>
            </a:r>
            <a:r>
              <a:rPr lang="en-US" sz="2400" dirty="0">
                <a:effectLst>
                  <a:outerShdw blurRad="38100" dist="38100" dir="2700000" algn="tl">
                    <a:srgbClr val="FFFFFF"/>
                  </a:outerShdw>
                </a:effectLst>
                <a:latin typeface="Calibri" panose="020F0502020204030204" pitchFamily="34" charset="0"/>
                <a:cs typeface="Calibri" panose="020F0502020204030204" pitchFamily="34" charset="0"/>
              </a:rPr>
              <a:t>Pick alternative with lowest possible regret</a:t>
            </a:r>
          </a:p>
        </p:txBody>
      </p:sp>
      <p:sp>
        <p:nvSpPr>
          <p:cNvPr id="8" name="Rectangle 7">
            <a:extLst>
              <a:ext uri="{FF2B5EF4-FFF2-40B4-BE49-F238E27FC236}">
                <a16:creationId xmlns:a16="http://schemas.microsoft.com/office/drawing/2014/main" id="{0AB1E3AC-389F-EA44-A4B6-F17F4821C3FA}"/>
              </a:ext>
            </a:extLst>
          </p:cNvPr>
          <p:cNvSpPr/>
          <p:nvPr/>
        </p:nvSpPr>
        <p:spPr bwMode="auto">
          <a:xfrm>
            <a:off x="3962400" y="3669549"/>
            <a:ext cx="568029" cy="375605"/>
          </a:xfrm>
          <a:prstGeom prst="rect">
            <a:avLst/>
          </a:prstGeom>
          <a:noFill/>
          <a:ln w="28575" cap="flat" cmpd="sng" algn="ctr">
            <a:solidFill>
              <a:srgbClr val="C00000"/>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a:ln>
                <a:noFill/>
              </a:ln>
              <a:solidFill>
                <a:srgbClr val="081F5B"/>
              </a:solidFill>
              <a:effectLst/>
              <a:latin typeface="NewsGoth BT" pitchFamily="34" charset="0"/>
            </a:endParaRPr>
          </a:p>
        </p:txBody>
      </p:sp>
      <p:sp>
        <p:nvSpPr>
          <p:cNvPr id="27" name="Rectangle 26">
            <a:extLst>
              <a:ext uri="{FF2B5EF4-FFF2-40B4-BE49-F238E27FC236}">
                <a16:creationId xmlns:a16="http://schemas.microsoft.com/office/drawing/2014/main" id="{A9663B8E-5847-1E4B-AE15-FD6AE5DD41AD}"/>
              </a:ext>
            </a:extLst>
          </p:cNvPr>
          <p:cNvSpPr/>
          <p:nvPr/>
        </p:nvSpPr>
        <p:spPr bwMode="auto">
          <a:xfrm>
            <a:off x="4710800" y="2971800"/>
            <a:ext cx="568029" cy="375605"/>
          </a:xfrm>
          <a:prstGeom prst="rect">
            <a:avLst/>
          </a:prstGeom>
          <a:noFill/>
          <a:ln w="28575" cap="flat" cmpd="sng" algn="ctr">
            <a:solidFill>
              <a:srgbClr val="C00000"/>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a:ln>
                <a:noFill/>
              </a:ln>
              <a:solidFill>
                <a:srgbClr val="081F5B"/>
              </a:solidFill>
              <a:effectLst/>
              <a:latin typeface="NewsGoth BT" pitchFamily="34" charset="0"/>
            </a:endParaRPr>
          </a:p>
        </p:txBody>
      </p:sp>
      <p:sp>
        <p:nvSpPr>
          <p:cNvPr id="28" name="Rectangle 27">
            <a:extLst>
              <a:ext uri="{FF2B5EF4-FFF2-40B4-BE49-F238E27FC236}">
                <a16:creationId xmlns:a16="http://schemas.microsoft.com/office/drawing/2014/main" id="{6B6124B0-EA18-A049-9E76-7277ACD38057}"/>
              </a:ext>
            </a:extLst>
          </p:cNvPr>
          <p:cNvSpPr/>
          <p:nvPr/>
        </p:nvSpPr>
        <p:spPr bwMode="auto">
          <a:xfrm>
            <a:off x="5404166" y="2971800"/>
            <a:ext cx="568029" cy="375605"/>
          </a:xfrm>
          <a:prstGeom prst="rect">
            <a:avLst/>
          </a:prstGeom>
          <a:noFill/>
          <a:ln w="28575" cap="flat" cmpd="sng" algn="ctr">
            <a:solidFill>
              <a:srgbClr val="C00000"/>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a:ln>
                <a:noFill/>
              </a:ln>
              <a:solidFill>
                <a:srgbClr val="081F5B"/>
              </a:solidFill>
              <a:effectLst/>
              <a:latin typeface="NewsGoth BT" pitchFamily="34" charset="0"/>
            </a:endParaRPr>
          </a:p>
        </p:txBody>
      </p:sp>
    </p:spTree>
    <p:extLst>
      <p:ext uri="{BB962C8B-B14F-4D97-AF65-F5344CB8AC3E}">
        <p14:creationId xmlns:p14="http://schemas.microsoft.com/office/powerpoint/2010/main" val="2394105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1"/>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3"/>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2"/>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4"/>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25"/>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6"/>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7"/>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12"/>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2" grpId="0" animBg="1"/>
      <p:bldP spid="10" grpId="0"/>
      <p:bldP spid="16" grpId="0"/>
      <p:bldP spid="17" grpId="0"/>
      <p:bldP spid="18" grpId="0"/>
      <p:bldP spid="19" grpId="0"/>
      <p:bldP spid="20" grpId="0"/>
      <p:bldP spid="21" grpId="0"/>
      <p:bldP spid="22" grpId="0"/>
      <p:bldP spid="23" grpId="0"/>
      <p:bldP spid="24" grpId="0"/>
      <p:bldP spid="25" grpId="0"/>
      <p:bldP spid="26" grpId="0"/>
      <p:bldP spid="8" grpId="0" animBg="1"/>
      <p:bldP spid="27" grpId="0" animBg="1"/>
      <p:bldP spid="28"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dirty="0"/>
              <a:t>Decision Criteria &amp; Expected Profit</a:t>
            </a:r>
          </a:p>
        </p:txBody>
      </p:sp>
      <p:graphicFrame>
        <p:nvGraphicFramePr>
          <p:cNvPr id="9" name="Table 8"/>
          <p:cNvGraphicFramePr>
            <a:graphicFrameLocks noGrp="1"/>
          </p:cNvGraphicFramePr>
          <p:nvPr>
            <p:extLst>
              <p:ext uri="{D42A27DB-BD31-4B8C-83A1-F6EECF244321}">
                <p14:modId xmlns:p14="http://schemas.microsoft.com/office/powerpoint/2010/main" val="864487414"/>
              </p:ext>
            </p:extLst>
          </p:nvPr>
        </p:nvGraphicFramePr>
        <p:xfrm>
          <a:off x="514192" y="2454079"/>
          <a:ext cx="7886700" cy="2195978"/>
        </p:xfrm>
        <a:graphic>
          <a:graphicData uri="http://schemas.openxmlformats.org/drawingml/2006/table">
            <a:tbl>
              <a:tblPr firstRow="1" bandRow="1">
                <a:tableStyleId>{5C22544A-7EE6-4342-B048-85BDC9FD1C3A}</a:tableStyleId>
              </a:tblPr>
              <a:tblGrid>
                <a:gridCol w="1814308">
                  <a:extLst>
                    <a:ext uri="{9D8B030D-6E8A-4147-A177-3AD203B41FA5}">
                      <a16:colId xmlns:a16="http://schemas.microsoft.com/office/drawing/2014/main" val="20000"/>
                    </a:ext>
                  </a:extLst>
                </a:gridCol>
                <a:gridCol w="2122447">
                  <a:extLst>
                    <a:ext uri="{9D8B030D-6E8A-4147-A177-3AD203B41FA5}">
                      <a16:colId xmlns:a16="http://schemas.microsoft.com/office/drawing/2014/main" val="3999196963"/>
                    </a:ext>
                  </a:extLst>
                </a:gridCol>
                <a:gridCol w="3949945">
                  <a:extLst>
                    <a:ext uri="{9D8B030D-6E8A-4147-A177-3AD203B41FA5}">
                      <a16:colId xmlns:a16="http://schemas.microsoft.com/office/drawing/2014/main" val="2668355185"/>
                    </a:ext>
                  </a:extLst>
                </a:gridCol>
              </a:tblGrid>
              <a:tr h="639605">
                <a:tc>
                  <a:txBody>
                    <a:bodyPr/>
                    <a:lstStyle/>
                    <a:p>
                      <a:pPr marL="0" algn="l" defTabSz="914400" rtl="0" eaLnBrk="1" latinLnBrk="0" hangingPunct="1"/>
                      <a:r>
                        <a:rPr lang="en-US" sz="1800" b="1"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Criterion</a:t>
                      </a:r>
                    </a:p>
                  </a:txBody>
                  <a:tcPr marR="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algn="ctr" defTabSz="914400" rtl="0" eaLnBrk="1" latinLnBrk="0" hangingPunct="1"/>
                      <a:r>
                        <a:rPr lang="en-US" sz="1800" b="1"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Outlook</a:t>
                      </a:r>
                    </a:p>
                  </a:txBody>
                  <a:tcPr marR="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algn="ctr" defTabSz="914400" rtl="0" eaLnBrk="1" latinLnBrk="0" hangingPunct="1"/>
                      <a:r>
                        <a:rPr lang="en-US" sz="1800" b="1"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Description</a:t>
                      </a:r>
                    </a:p>
                  </a:txBody>
                  <a:tcPr marR="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000"/>
                  </a:ext>
                </a:extLst>
              </a:tr>
              <a:tr h="518791">
                <a:tc>
                  <a:txBody>
                    <a:bodyPr/>
                    <a:lstStyle/>
                    <a:p>
                      <a:pPr marL="0" marR="0" algn="l" defTabSz="914400" rtl="0" eaLnBrk="1" fontAlgn="base" latinLnBrk="0" hangingPunct="1">
                        <a:lnSpc>
                          <a:spcPct val="115000"/>
                        </a:lnSpc>
                        <a:spcBef>
                          <a:spcPts val="0"/>
                        </a:spcBef>
                        <a:spcAft>
                          <a:spcPts val="0"/>
                        </a:spcAft>
                      </a:pPr>
                      <a:r>
                        <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Maximax Profit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algn="ctr" defTabSz="914400" rtl="0" eaLnBrk="1" fontAlgn="base" latinLnBrk="0" hangingPunct="1">
                        <a:lnSpc>
                          <a:spcPct val="115000"/>
                        </a:lnSpc>
                        <a:spcBef>
                          <a:spcPts val="0"/>
                        </a:spcBef>
                        <a:spcAft>
                          <a:spcPts val="0"/>
                        </a:spcAft>
                      </a:pPr>
                      <a:r>
                        <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Most Optimistic</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algn="ctr" defTabSz="914400" rtl="0" eaLnBrk="1" fontAlgn="base" latinLnBrk="0" hangingPunct="1">
                        <a:lnSpc>
                          <a:spcPct val="115000"/>
                        </a:lnSpc>
                        <a:spcBef>
                          <a:spcPts val="0"/>
                        </a:spcBef>
                        <a:spcAft>
                          <a:spcPts val="0"/>
                        </a:spcAft>
                      </a:pPr>
                      <a:r>
                        <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Pick alternative with highest</a:t>
                      </a:r>
                      <a:r>
                        <a:rPr lang="en-US" sz="1600" b="0" kern="1200" baseline="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a:t>
                      </a:r>
                      <a:r>
                        <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highest</a:t>
                      </a:r>
                      <a:r>
                        <a:rPr lang="en-US" sz="1600" b="0" kern="1200" baseline="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profit</a:t>
                      </a:r>
                      <a:endPar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518791">
                <a:tc>
                  <a:txBody>
                    <a:bodyPr/>
                    <a:lstStyle/>
                    <a:p>
                      <a:pPr marL="0" marR="0" algn="l" defTabSz="914400" rtl="0" eaLnBrk="1" fontAlgn="base" latinLnBrk="0" hangingPunct="1">
                        <a:lnSpc>
                          <a:spcPct val="115000"/>
                        </a:lnSpc>
                        <a:spcBef>
                          <a:spcPts val="0"/>
                        </a:spcBef>
                        <a:spcAft>
                          <a:spcPts val="0"/>
                        </a:spcAft>
                      </a:pPr>
                      <a:r>
                        <a:rPr lang="en-US" sz="1600" b="0" kern="1200" dirty="0" err="1">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Maximin</a:t>
                      </a:r>
                      <a:r>
                        <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Profit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algn="ctr" defTabSz="914400" rtl="0" eaLnBrk="1" fontAlgn="base" latinLnBrk="0" hangingPunct="1">
                        <a:lnSpc>
                          <a:spcPct val="115000"/>
                        </a:lnSpc>
                        <a:spcBef>
                          <a:spcPts val="0"/>
                        </a:spcBef>
                        <a:spcAft>
                          <a:spcPts val="0"/>
                        </a:spcAft>
                      </a:pPr>
                      <a:r>
                        <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Most Conservative</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algn="ctr" defTabSz="914400" rtl="0" eaLnBrk="1" fontAlgn="base" latinLnBrk="0" hangingPunct="1">
                        <a:lnSpc>
                          <a:spcPct val="115000"/>
                        </a:lnSpc>
                        <a:spcBef>
                          <a:spcPts val="0"/>
                        </a:spcBef>
                        <a:spcAft>
                          <a:spcPts val="0"/>
                        </a:spcAft>
                      </a:pPr>
                      <a:r>
                        <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Pick alternative</a:t>
                      </a:r>
                      <a:r>
                        <a:rPr lang="en-US" sz="1600" b="0" kern="1200" baseline="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with highest lowest profit</a:t>
                      </a:r>
                      <a:endPar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518791">
                <a:tc>
                  <a:txBody>
                    <a:bodyPr/>
                    <a:lstStyle/>
                    <a:p>
                      <a:pPr marL="0" marR="0" algn="l" defTabSz="914400" rtl="0" eaLnBrk="1" fontAlgn="base" latinLnBrk="0" hangingPunct="1">
                        <a:lnSpc>
                          <a:spcPct val="115000"/>
                        </a:lnSpc>
                        <a:spcBef>
                          <a:spcPts val="0"/>
                        </a:spcBef>
                        <a:spcAft>
                          <a:spcPts val="0"/>
                        </a:spcAft>
                      </a:pPr>
                      <a:r>
                        <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Minimax</a:t>
                      </a:r>
                      <a:r>
                        <a:rPr lang="en-US" sz="1600" b="0" kern="1200" baseline="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Regret</a:t>
                      </a:r>
                      <a:endPar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algn="ctr" defTabSz="914400" rtl="0" eaLnBrk="1" fontAlgn="base" latinLnBrk="0" hangingPunct="1">
                        <a:lnSpc>
                          <a:spcPct val="115000"/>
                        </a:lnSpc>
                        <a:spcBef>
                          <a:spcPts val="0"/>
                        </a:spcBef>
                        <a:spcAft>
                          <a:spcPts val="0"/>
                        </a:spcAft>
                      </a:pPr>
                      <a:r>
                        <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Most</a:t>
                      </a:r>
                      <a:r>
                        <a:rPr lang="en-US" sz="1600" b="0" kern="1200" baseline="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Averse to Regret</a:t>
                      </a:r>
                      <a:endPar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algn="ctr" defTabSz="914400" rtl="0" eaLnBrk="1" fontAlgn="base" latinLnBrk="0" hangingPunct="1">
                        <a:lnSpc>
                          <a:spcPct val="115000"/>
                        </a:lnSpc>
                        <a:spcBef>
                          <a:spcPts val="0"/>
                        </a:spcBef>
                        <a:spcAft>
                          <a:spcPts val="0"/>
                        </a:spcAft>
                      </a:pPr>
                      <a:r>
                        <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Pick alternative with lowest highest</a:t>
                      </a:r>
                      <a:r>
                        <a:rPr lang="en-US" sz="1600" b="0" kern="1200" baseline="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regret</a:t>
                      </a:r>
                      <a:endPar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1511696740"/>
              </p:ext>
            </p:extLst>
          </p:nvPr>
        </p:nvGraphicFramePr>
        <p:xfrm>
          <a:off x="514192" y="4650058"/>
          <a:ext cx="7886700" cy="518791"/>
        </p:xfrm>
        <a:graphic>
          <a:graphicData uri="http://schemas.openxmlformats.org/drawingml/2006/table">
            <a:tbl>
              <a:tblPr firstRow="1" bandRow="1">
                <a:tableStyleId>{5C22544A-7EE6-4342-B048-85BDC9FD1C3A}</a:tableStyleId>
              </a:tblPr>
              <a:tblGrid>
                <a:gridCol w="1814308">
                  <a:extLst>
                    <a:ext uri="{9D8B030D-6E8A-4147-A177-3AD203B41FA5}">
                      <a16:colId xmlns:a16="http://schemas.microsoft.com/office/drawing/2014/main" val="20000"/>
                    </a:ext>
                  </a:extLst>
                </a:gridCol>
                <a:gridCol w="2122447">
                  <a:extLst>
                    <a:ext uri="{9D8B030D-6E8A-4147-A177-3AD203B41FA5}">
                      <a16:colId xmlns:a16="http://schemas.microsoft.com/office/drawing/2014/main" val="3999196963"/>
                    </a:ext>
                  </a:extLst>
                </a:gridCol>
                <a:gridCol w="3949945">
                  <a:extLst>
                    <a:ext uri="{9D8B030D-6E8A-4147-A177-3AD203B41FA5}">
                      <a16:colId xmlns:a16="http://schemas.microsoft.com/office/drawing/2014/main" val="2668355185"/>
                    </a:ext>
                  </a:extLst>
                </a:gridCol>
              </a:tblGrid>
              <a:tr h="518791">
                <a:tc>
                  <a:txBody>
                    <a:bodyPr/>
                    <a:lstStyle/>
                    <a:p>
                      <a:pPr marL="0" marR="0" algn="l" defTabSz="914400" rtl="0" eaLnBrk="1" fontAlgn="base" latinLnBrk="0" hangingPunct="1">
                        <a:lnSpc>
                          <a:spcPct val="115000"/>
                        </a:lnSpc>
                        <a:spcBef>
                          <a:spcPts val="0"/>
                        </a:spcBef>
                        <a:spcAft>
                          <a:spcPts val="0"/>
                        </a:spcAft>
                      </a:pPr>
                      <a:r>
                        <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Max Expected</a:t>
                      </a:r>
                      <a:r>
                        <a:rPr lang="en-US" sz="1600" b="0" kern="1200" baseline="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Profit</a:t>
                      </a:r>
                      <a:endPar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algn="ctr" defTabSz="914400" rtl="0" eaLnBrk="1" fontAlgn="base" latinLnBrk="0" hangingPunct="1">
                        <a:lnSpc>
                          <a:spcPct val="115000"/>
                        </a:lnSpc>
                        <a:spcBef>
                          <a:spcPts val="0"/>
                        </a:spcBef>
                        <a:spcAft>
                          <a:spcPts val="0"/>
                        </a:spcAft>
                      </a:pPr>
                      <a:r>
                        <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Risk</a:t>
                      </a:r>
                      <a:r>
                        <a:rPr lang="en-US" sz="1600" b="0" kern="1200" baseline="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Neutral</a:t>
                      </a:r>
                      <a:endPar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algn="ctr" defTabSz="914400" rtl="0" eaLnBrk="1" fontAlgn="base" latinLnBrk="0" hangingPunct="1">
                        <a:lnSpc>
                          <a:spcPct val="115000"/>
                        </a:lnSpc>
                        <a:spcBef>
                          <a:spcPts val="0"/>
                        </a:spcBef>
                        <a:spcAft>
                          <a:spcPts val="0"/>
                        </a:spcAft>
                      </a:pPr>
                      <a:r>
                        <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Pick alternative</a:t>
                      </a:r>
                      <a:r>
                        <a:rPr lang="en-US" sz="1600" b="0" kern="1200" baseline="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with highest expected profit</a:t>
                      </a:r>
                      <a:endParaRPr lang="en-US" sz="16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548544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Max Expected Profit Criterion: Lucky Strike</a:t>
            </a:r>
          </a:p>
        </p:txBody>
      </p:sp>
      <p:graphicFrame>
        <p:nvGraphicFramePr>
          <p:cNvPr id="4" name="Table 3"/>
          <p:cNvGraphicFramePr>
            <a:graphicFrameLocks noGrp="1"/>
          </p:cNvGraphicFramePr>
          <p:nvPr>
            <p:extLst>
              <p:ext uri="{D42A27DB-BD31-4B8C-83A1-F6EECF244321}">
                <p14:modId xmlns:p14="http://schemas.microsoft.com/office/powerpoint/2010/main" val="2259385602"/>
              </p:ext>
            </p:extLst>
          </p:nvPr>
        </p:nvGraphicFramePr>
        <p:xfrm>
          <a:off x="573784" y="3044585"/>
          <a:ext cx="4416426" cy="2118360"/>
        </p:xfrm>
        <a:graphic>
          <a:graphicData uri="http://schemas.openxmlformats.org/drawingml/2006/table">
            <a:tbl>
              <a:tblPr firstRow="1" bandRow="1">
                <a:tableStyleId>{5C22544A-7EE6-4342-B048-85BDC9FD1C3A}</a:tableStyleId>
              </a:tblPr>
              <a:tblGrid>
                <a:gridCol w="1980301">
                  <a:extLst>
                    <a:ext uri="{9D8B030D-6E8A-4147-A177-3AD203B41FA5}">
                      <a16:colId xmlns:a16="http://schemas.microsoft.com/office/drawing/2014/main" val="1905278553"/>
                    </a:ext>
                  </a:extLst>
                </a:gridCol>
                <a:gridCol w="764274">
                  <a:extLst>
                    <a:ext uri="{9D8B030D-6E8A-4147-A177-3AD203B41FA5}">
                      <a16:colId xmlns:a16="http://schemas.microsoft.com/office/drawing/2014/main" val="414987286"/>
                    </a:ext>
                  </a:extLst>
                </a:gridCol>
                <a:gridCol w="818866">
                  <a:extLst>
                    <a:ext uri="{9D8B030D-6E8A-4147-A177-3AD203B41FA5}">
                      <a16:colId xmlns:a16="http://schemas.microsoft.com/office/drawing/2014/main" val="2373218102"/>
                    </a:ext>
                  </a:extLst>
                </a:gridCol>
                <a:gridCol w="852985">
                  <a:extLst>
                    <a:ext uri="{9D8B030D-6E8A-4147-A177-3AD203B41FA5}">
                      <a16:colId xmlns:a16="http://schemas.microsoft.com/office/drawing/2014/main" val="3201230548"/>
                    </a:ext>
                  </a:extLst>
                </a:gridCol>
              </a:tblGrid>
              <a:tr h="370840">
                <a:tc gridSpan="4">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81F5B"/>
                          </a:solidFill>
                          <a:effectLst/>
                          <a:uLnTx/>
                          <a:uFillTx/>
                          <a:latin typeface="Calibri" panose="020F0502020204030204" pitchFamily="34" charset="0"/>
                          <a:ea typeface="+mn-ea"/>
                          <a:cs typeface="Calibri" panose="020F0502020204030204" pitchFamily="34" charset="0"/>
                        </a:rPr>
                        <a:t>Payoff Table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endParaRPr lang="en-US" dirty="0">
                        <a:solidFill>
                          <a:schemeClr val="tx1"/>
                        </a:solidFill>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hMerge="1">
                  <a:txBody>
                    <a:bodyPr/>
                    <a:lstStyle/>
                    <a:p>
                      <a:pPr algn="ctr"/>
                      <a:endParaRPr lang="en-US" dirty="0">
                        <a:solidFill>
                          <a:schemeClr val="tx1"/>
                        </a:solidFill>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hMerge="1">
                  <a:txBody>
                    <a:bodyPr/>
                    <a:lstStyle/>
                    <a:p>
                      <a:pPr algn="ctr"/>
                      <a:endParaRPr lang="en-US" dirty="0">
                        <a:solidFill>
                          <a:schemeClr val="tx1"/>
                        </a:solidFill>
                        <a:latin typeface="Garamond" panose="020204040303010108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2549008946"/>
                  </a:ext>
                </a:extLst>
              </a:tr>
              <a:tr h="370840">
                <a:tc>
                  <a:txBody>
                    <a:bodyPr/>
                    <a:lstStyle/>
                    <a:p>
                      <a:r>
                        <a:rPr lang="en-US" dirty="0">
                          <a:solidFill>
                            <a:schemeClr val="tx1"/>
                          </a:solidFill>
                          <a:latin typeface="Calibri" panose="020F0502020204030204" pitchFamily="34" charset="0"/>
                          <a:cs typeface="Calibri" panose="020F0502020204030204" pitchFamily="34" charset="0"/>
                        </a:rPr>
                        <a:t>Launch</a:t>
                      </a:r>
                      <a:r>
                        <a:rPr lang="en-US" baseline="0" dirty="0">
                          <a:solidFill>
                            <a:schemeClr val="tx1"/>
                          </a:solidFill>
                          <a:latin typeface="Calibri" panose="020F0502020204030204" pitchFamily="34" charset="0"/>
                          <a:cs typeface="Calibri" panose="020F0502020204030204" pitchFamily="34" charset="0"/>
                        </a:rPr>
                        <a:t> Strategy/ </a:t>
                      </a:r>
                    </a:p>
                    <a:p>
                      <a:r>
                        <a:rPr lang="en-US" baseline="0" dirty="0">
                          <a:solidFill>
                            <a:schemeClr val="tx1"/>
                          </a:solidFill>
                          <a:latin typeface="Calibri" panose="020F0502020204030204" pitchFamily="34" charset="0"/>
                          <a:cs typeface="Calibri" panose="020F0502020204030204" pitchFamily="34" charset="0"/>
                        </a:rPr>
                        <a:t>Response</a:t>
                      </a:r>
                      <a:endParaRPr lang="en-US" dirty="0">
                        <a:solidFill>
                          <a:schemeClr val="tx1"/>
                        </a:solidFill>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dirty="0">
                          <a:solidFill>
                            <a:schemeClr val="tx1"/>
                          </a:solidFill>
                          <a:latin typeface="Calibri" panose="020F0502020204030204" pitchFamily="34" charset="0"/>
                          <a:cs typeface="Calibri" panose="020F0502020204030204" pitchFamily="34" charset="0"/>
                        </a:rPr>
                        <a:t>Good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dirty="0">
                          <a:solidFill>
                            <a:schemeClr val="tx1"/>
                          </a:solidFill>
                          <a:latin typeface="Calibri" panose="020F0502020204030204" pitchFamily="34" charset="0"/>
                          <a:cs typeface="Calibri" panose="020F0502020204030204" pitchFamily="34" charset="0"/>
                        </a:rPr>
                        <a:t>Fair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dirty="0">
                          <a:solidFill>
                            <a:schemeClr val="tx1"/>
                          </a:solidFill>
                          <a:latin typeface="Calibri" panose="020F0502020204030204" pitchFamily="34" charset="0"/>
                          <a:cs typeface="Calibri" panose="020F0502020204030204" pitchFamily="34" charset="0"/>
                        </a:rPr>
                        <a:t>Poor</a:t>
                      </a:r>
                    </a:p>
                    <a:p>
                      <a:pPr algn="ctr"/>
                      <a:endParaRPr lang="en-US" dirty="0">
                        <a:solidFill>
                          <a:schemeClr val="tx1"/>
                        </a:solidFill>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984009409"/>
                  </a:ext>
                </a:extLst>
              </a:tr>
              <a:tr h="370840">
                <a:tc>
                  <a:txBody>
                    <a:bodyPr/>
                    <a:lstStyle/>
                    <a:p>
                      <a:r>
                        <a:rPr lang="en-US" sz="1600" dirty="0">
                          <a:latin typeface="Calibri" panose="020F0502020204030204" pitchFamily="34" charset="0"/>
                          <a:cs typeface="Calibri" panose="020F0502020204030204" pitchFamily="34" charset="0"/>
                        </a:rPr>
                        <a:t>No new ads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60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041944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latin typeface="Calibri" panose="020F0502020204030204" pitchFamily="34" charset="0"/>
                          <a:cs typeface="Calibri" panose="020F0502020204030204" pitchFamily="34" charset="0"/>
                        </a:rPr>
                        <a:t>“It’s toasted”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200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78680974"/>
                  </a:ext>
                </a:extLst>
              </a:tr>
              <a:tr h="0">
                <a:tc>
                  <a:txBody>
                    <a:bodyPr/>
                    <a:lstStyle/>
                    <a:p>
                      <a:r>
                        <a:rPr lang="en-US" sz="1600" dirty="0">
                          <a:latin typeface="Calibri" panose="020F0502020204030204" pitchFamily="34" charset="0"/>
                          <a:cs typeface="Calibri" panose="020F0502020204030204" pitchFamily="34" charset="0"/>
                        </a:rPr>
                        <a:t>“The world is dang.”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300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Calibri" panose="020F0502020204030204" pitchFamily="34" charset="0"/>
                          <a:cs typeface="Calibri" panose="020F0502020204030204" pitchFamily="34" charset="0"/>
                        </a:rPr>
                        <a:t>-100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7853761"/>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4052465013"/>
              </p:ext>
            </p:extLst>
          </p:nvPr>
        </p:nvGraphicFramePr>
        <p:xfrm>
          <a:off x="4990211" y="3415425"/>
          <a:ext cx="3480179" cy="1752600"/>
        </p:xfrm>
        <a:graphic>
          <a:graphicData uri="http://schemas.openxmlformats.org/drawingml/2006/table">
            <a:tbl>
              <a:tblPr firstRow="1" bandRow="1">
                <a:tableStyleId>{5C22544A-7EE6-4342-B048-85BDC9FD1C3A}</a:tableStyleId>
              </a:tblPr>
              <a:tblGrid>
                <a:gridCol w="3480179">
                  <a:extLst>
                    <a:ext uri="{9D8B030D-6E8A-4147-A177-3AD203B41FA5}">
                      <a16:colId xmlns:a16="http://schemas.microsoft.com/office/drawing/2014/main" val="3201230548"/>
                    </a:ext>
                  </a:extLst>
                </a:gridCol>
              </a:tblGrid>
              <a:tr h="634927">
                <a:tc>
                  <a:txBody>
                    <a:bodyPr/>
                    <a:lstStyle/>
                    <a:p>
                      <a:pPr algn="ctr"/>
                      <a:r>
                        <a:rPr lang="en-US" dirty="0">
                          <a:solidFill>
                            <a:schemeClr val="tx1"/>
                          </a:solidFill>
                          <a:latin typeface="Calibri" panose="020F0502020204030204" pitchFamily="34" charset="0"/>
                          <a:cs typeface="Calibri" panose="020F0502020204030204" pitchFamily="34" charset="0"/>
                        </a:rPr>
                        <a:t>Expected Profit</a:t>
                      </a:r>
                    </a:p>
                    <a:p>
                      <a:pPr algn="ctr"/>
                      <a:r>
                        <a:rPr lang="en-US" dirty="0">
                          <a:solidFill>
                            <a:schemeClr val="tx1"/>
                          </a:solidFill>
                          <a:latin typeface="Calibri" panose="020F0502020204030204" pitchFamily="34" charset="0"/>
                          <a:cs typeface="Calibri" panose="020F0502020204030204" pitchFamily="34" charset="0"/>
                        </a:rPr>
                        <a:t>E[Profit]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984009409"/>
                  </a:ext>
                </a:extLst>
              </a:tr>
              <a:tr h="370840">
                <a:tc>
                  <a:txBody>
                    <a:bodyPr/>
                    <a:lstStyle/>
                    <a:p>
                      <a:pPr algn="ctr"/>
                      <a:endParaRPr lang="en-US"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04194402"/>
                  </a:ext>
                </a:extLst>
              </a:tr>
              <a:tr h="370840">
                <a:tc>
                  <a:txBody>
                    <a:bodyPr/>
                    <a:lstStyle/>
                    <a:p>
                      <a:pPr algn="ctr"/>
                      <a:endParaRPr lang="en-US"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78680974"/>
                  </a:ext>
                </a:extLst>
              </a:tr>
              <a:tr h="370840">
                <a:tc>
                  <a:txBody>
                    <a:bodyPr/>
                    <a:lstStyle/>
                    <a:p>
                      <a:pPr algn="ctr"/>
                      <a:endParaRPr lang="en-US"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67853761"/>
                  </a:ext>
                </a:extLst>
              </a:tr>
            </a:tbl>
          </a:graphicData>
        </a:graphic>
      </p:graphicFrame>
      <p:sp>
        <p:nvSpPr>
          <p:cNvPr id="3" name="TextBox 2"/>
          <p:cNvSpPr txBox="1"/>
          <p:nvPr/>
        </p:nvSpPr>
        <p:spPr>
          <a:xfrm>
            <a:off x="114015" y="2139315"/>
            <a:ext cx="8820492" cy="458844"/>
          </a:xfrm>
          <a:prstGeom prst="rect">
            <a:avLst/>
          </a:prstGeom>
          <a:noFill/>
        </p:spPr>
        <p:txBody>
          <a:bodyPr wrap="none" rtlCol="0">
            <a:spAutoFit/>
          </a:bodyPr>
          <a:lstStyle/>
          <a:p>
            <a:pPr algn="ctr">
              <a:lnSpc>
                <a:spcPct val="115000"/>
              </a:lnSpc>
            </a:pPr>
            <a:r>
              <a:rPr lang="en-US" sz="2200" b="1" dirty="0">
                <a:effectLst>
                  <a:outerShdw blurRad="38100" dist="38100" dir="2700000" algn="tl">
                    <a:srgbClr val="FFFFFF"/>
                  </a:outerShdw>
                </a:effectLst>
                <a:latin typeface="Calibri" panose="020F0502020204030204" pitchFamily="34" charset="0"/>
                <a:cs typeface="Calibri" panose="020F0502020204030204" pitchFamily="34" charset="0"/>
              </a:rPr>
              <a:t>Max Expected Profit Criterion: </a:t>
            </a:r>
            <a:r>
              <a:rPr lang="en-US" sz="2200" dirty="0">
                <a:effectLst>
                  <a:outerShdw blurRad="38100" dist="38100" dir="2700000" algn="tl">
                    <a:srgbClr val="FFFFFF"/>
                  </a:outerShdw>
                </a:effectLst>
                <a:latin typeface="Calibri" panose="020F0502020204030204" pitchFamily="34" charset="0"/>
                <a:cs typeface="Calibri" panose="020F0502020204030204" pitchFamily="34" charset="0"/>
              </a:rPr>
              <a:t>Pick alternative with highest expected profit</a:t>
            </a:r>
          </a:p>
        </p:txBody>
      </p:sp>
      <p:sp>
        <p:nvSpPr>
          <p:cNvPr id="7" name="Rectangle 6"/>
          <p:cNvSpPr/>
          <p:nvPr/>
        </p:nvSpPr>
        <p:spPr>
          <a:xfrm>
            <a:off x="4990210" y="4424242"/>
            <a:ext cx="3471296" cy="360480"/>
          </a:xfrm>
          <a:prstGeom prst="rect">
            <a:avLst/>
          </a:prstGeom>
          <a:solidFill>
            <a:srgbClr val="92D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2627911" y="3674313"/>
            <a:ext cx="623889" cy="369332"/>
          </a:xfrm>
          <a:prstGeom prst="rect">
            <a:avLst/>
          </a:prstGeom>
          <a:noFill/>
        </p:spPr>
        <p:txBody>
          <a:bodyPr wrap="none" rtlCol="0">
            <a:spAutoFit/>
          </a:bodyPr>
          <a:lstStyle/>
          <a:p>
            <a:r>
              <a:rPr lang="en-US" sz="1800" b="1" dirty="0">
                <a:solidFill>
                  <a:schemeClr val="accent5">
                    <a:lumMod val="50000"/>
                  </a:schemeClr>
                </a:solidFill>
                <a:latin typeface="Calibri" panose="020F0502020204030204" pitchFamily="34" charset="0"/>
                <a:cs typeface="Calibri" panose="020F0502020204030204" pitchFamily="34" charset="0"/>
              </a:rPr>
              <a:t>(0.2)</a:t>
            </a:r>
            <a:endParaRPr lang="en-US" sz="1400" b="1" dirty="0">
              <a:solidFill>
                <a:schemeClr val="accent5">
                  <a:lumMod val="50000"/>
                </a:schemeClr>
              </a:solidFill>
              <a:latin typeface="Calibri" panose="020F0502020204030204" pitchFamily="34" charset="0"/>
              <a:cs typeface="Calibri" panose="020F0502020204030204" pitchFamily="34" charset="0"/>
            </a:endParaRPr>
          </a:p>
        </p:txBody>
      </p:sp>
      <p:sp>
        <p:nvSpPr>
          <p:cNvPr id="15" name="TextBox 14"/>
          <p:cNvSpPr txBox="1"/>
          <p:nvPr/>
        </p:nvSpPr>
        <p:spPr>
          <a:xfrm>
            <a:off x="3439923" y="3674313"/>
            <a:ext cx="623889" cy="369332"/>
          </a:xfrm>
          <a:prstGeom prst="rect">
            <a:avLst/>
          </a:prstGeom>
          <a:noFill/>
        </p:spPr>
        <p:txBody>
          <a:bodyPr wrap="none" rtlCol="0">
            <a:spAutoFit/>
          </a:bodyPr>
          <a:lstStyle/>
          <a:p>
            <a:r>
              <a:rPr lang="en-US" sz="1800" b="1" dirty="0">
                <a:solidFill>
                  <a:schemeClr val="accent5">
                    <a:lumMod val="50000"/>
                  </a:schemeClr>
                </a:solidFill>
                <a:latin typeface="Calibri" panose="020F0502020204030204" pitchFamily="34" charset="0"/>
                <a:cs typeface="Calibri" panose="020F0502020204030204" pitchFamily="34" charset="0"/>
              </a:rPr>
              <a:t>(0.5)</a:t>
            </a:r>
            <a:endParaRPr lang="en-US" sz="1400" b="1" dirty="0">
              <a:solidFill>
                <a:schemeClr val="accent5">
                  <a:lumMod val="50000"/>
                </a:schemeClr>
              </a:solidFill>
              <a:latin typeface="Calibri" panose="020F0502020204030204" pitchFamily="34" charset="0"/>
              <a:cs typeface="Calibri" panose="020F0502020204030204" pitchFamily="34" charset="0"/>
            </a:endParaRPr>
          </a:p>
        </p:txBody>
      </p:sp>
      <p:sp>
        <p:nvSpPr>
          <p:cNvPr id="16" name="TextBox 15"/>
          <p:cNvSpPr txBox="1"/>
          <p:nvPr/>
        </p:nvSpPr>
        <p:spPr>
          <a:xfrm>
            <a:off x="4274709" y="3676585"/>
            <a:ext cx="623889" cy="369332"/>
          </a:xfrm>
          <a:prstGeom prst="rect">
            <a:avLst/>
          </a:prstGeom>
          <a:noFill/>
        </p:spPr>
        <p:txBody>
          <a:bodyPr wrap="none" rtlCol="0">
            <a:spAutoFit/>
          </a:bodyPr>
          <a:lstStyle/>
          <a:p>
            <a:r>
              <a:rPr lang="en-US" sz="1800" b="1" dirty="0">
                <a:solidFill>
                  <a:schemeClr val="accent5">
                    <a:lumMod val="50000"/>
                  </a:schemeClr>
                </a:solidFill>
                <a:latin typeface="Calibri" panose="020F0502020204030204" pitchFamily="34" charset="0"/>
                <a:cs typeface="Calibri" panose="020F0502020204030204" pitchFamily="34" charset="0"/>
              </a:rPr>
              <a:t>(0.3)</a:t>
            </a:r>
            <a:endParaRPr lang="en-US" sz="1400" b="1" dirty="0">
              <a:solidFill>
                <a:schemeClr val="accent5">
                  <a:lumMod val="50000"/>
                </a:schemeClr>
              </a:solidFill>
              <a:latin typeface="Calibri" panose="020F0502020204030204" pitchFamily="34" charset="0"/>
              <a:cs typeface="Calibri" panose="020F0502020204030204" pitchFamily="34" charset="0"/>
            </a:endParaRPr>
          </a:p>
        </p:txBody>
      </p:sp>
      <p:sp>
        <p:nvSpPr>
          <p:cNvPr id="17" name="TextBox 16"/>
          <p:cNvSpPr txBox="1"/>
          <p:nvPr/>
        </p:nvSpPr>
        <p:spPr>
          <a:xfrm>
            <a:off x="5077587" y="4043645"/>
            <a:ext cx="3334567" cy="369332"/>
          </a:xfrm>
          <a:prstGeom prst="rect">
            <a:avLst/>
          </a:prstGeom>
          <a:noFill/>
        </p:spPr>
        <p:txBody>
          <a:bodyPr wrap="none" rtlCol="0">
            <a:spAutoFit/>
          </a:bodyPr>
          <a:lstStyle/>
          <a:p>
            <a:r>
              <a:rPr lang="en-US" sz="1800" dirty="0">
                <a:latin typeface="Calibri" panose="020F0502020204030204" pitchFamily="34" charset="0"/>
                <a:cs typeface="Calibri" panose="020F0502020204030204" pitchFamily="34" charset="0"/>
              </a:rPr>
              <a:t>0.2*100 + 0.5*60 + 0.3*(-10) = 47</a:t>
            </a:r>
          </a:p>
        </p:txBody>
      </p:sp>
      <p:sp>
        <p:nvSpPr>
          <p:cNvPr id="18" name="TextBox 17"/>
          <p:cNvSpPr txBox="1"/>
          <p:nvPr/>
        </p:nvSpPr>
        <p:spPr>
          <a:xfrm>
            <a:off x="5080220" y="4415391"/>
            <a:ext cx="3334567" cy="369332"/>
          </a:xfrm>
          <a:prstGeom prst="rect">
            <a:avLst/>
          </a:prstGeom>
          <a:noFill/>
        </p:spPr>
        <p:txBody>
          <a:bodyPr wrap="none" rtlCol="0">
            <a:spAutoFit/>
          </a:bodyPr>
          <a:lstStyle/>
          <a:p>
            <a:r>
              <a:rPr lang="en-US" sz="1800" dirty="0">
                <a:latin typeface="Calibri" panose="020F0502020204030204" pitchFamily="34" charset="0"/>
                <a:cs typeface="Calibri" panose="020F0502020204030204" pitchFamily="34" charset="0"/>
              </a:rPr>
              <a:t>0.2*200 + 0.5*50 + 0.3*(-40) = 53</a:t>
            </a:r>
          </a:p>
        </p:txBody>
      </p:sp>
      <p:sp>
        <p:nvSpPr>
          <p:cNvPr id="19" name="TextBox 18"/>
          <p:cNvSpPr txBox="1"/>
          <p:nvPr/>
        </p:nvSpPr>
        <p:spPr>
          <a:xfrm>
            <a:off x="4990210" y="4784723"/>
            <a:ext cx="3451586" cy="369332"/>
          </a:xfrm>
          <a:prstGeom prst="rect">
            <a:avLst/>
          </a:prstGeom>
          <a:noFill/>
        </p:spPr>
        <p:txBody>
          <a:bodyPr wrap="none" rtlCol="0">
            <a:spAutoFit/>
          </a:bodyPr>
          <a:lstStyle/>
          <a:p>
            <a:r>
              <a:rPr lang="en-US" sz="1800" dirty="0">
                <a:latin typeface="Calibri" panose="020F0502020204030204" pitchFamily="34" charset="0"/>
                <a:cs typeface="Calibri" panose="020F0502020204030204" pitchFamily="34" charset="0"/>
              </a:rPr>
              <a:t>0.2*300 + 0.5*40 + 0.3*(-100) = 50</a:t>
            </a:r>
          </a:p>
        </p:txBody>
      </p:sp>
    </p:spTree>
    <p:extLst>
      <p:ext uri="{BB962C8B-B14F-4D97-AF65-F5344CB8AC3E}">
        <p14:creationId xmlns:p14="http://schemas.microsoft.com/office/powerpoint/2010/main" val="4058008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4" grpId="0"/>
      <p:bldP spid="15" grpId="0"/>
      <p:bldP spid="16" grpId="0"/>
      <p:bldP spid="17" grpId="0"/>
      <p:bldP spid="18" grpId="0"/>
      <p:bldP spid="19"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3"/>
          <p:cNvSpPr txBox="1">
            <a:spLocks/>
          </p:cNvSpPr>
          <p:nvPr/>
        </p:nvSpPr>
        <p:spPr bwMode="auto">
          <a:xfrm>
            <a:off x="609600" y="3352800"/>
            <a:ext cx="7467600" cy="2971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4000" b="1" cap="all">
                <a:solidFill>
                  <a:srgbClr val="092E78"/>
                </a:solidFill>
                <a:latin typeface="Cabin" panose="020B0803050202020004" pitchFamily="34" charset="0"/>
                <a:ea typeface="MS PGothic" pitchFamily="34" charset="-128"/>
                <a:cs typeface="Cabin" panose="020B0803050202020004" pitchFamily="34" charset="0"/>
              </a:defRPr>
            </a:lvl1pPr>
            <a:lvl2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2pPr>
            <a:lvl3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3pPr>
            <a:lvl4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4pPr>
            <a:lvl5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5pPr>
            <a:lvl6pPr marL="457200" algn="l" rtl="0" fontAlgn="base">
              <a:spcBef>
                <a:spcPct val="0"/>
              </a:spcBef>
              <a:spcAft>
                <a:spcPct val="0"/>
              </a:spcAft>
              <a:defRPr sz="4000">
                <a:solidFill>
                  <a:srgbClr val="081F5B"/>
                </a:solidFill>
                <a:latin typeface="NewsGoth Dm BT" pitchFamily="34" charset="0"/>
              </a:defRPr>
            </a:lvl6pPr>
            <a:lvl7pPr marL="914400" algn="l" rtl="0" fontAlgn="base">
              <a:spcBef>
                <a:spcPct val="0"/>
              </a:spcBef>
              <a:spcAft>
                <a:spcPct val="0"/>
              </a:spcAft>
              <a:defRPr sz="4000">
                <a:solidFill>
                  <a:srgbClr val="081F5B"/>
                </a:solidFill>
                <a:latin typeface="NewsGoth Dm BT" pitchFamily="34" charset="0"/>
              </a:defRPr>
            </a:lvl7pPr>
            <a:lvl8pPr marL="1371600" algn="l" rtl="0" fontAlgn="base">
              <a:spcBef>
                <a:spcPct val="0"/>
              </a:spcBef>
              <a:spcAft>
                <a:spcPct val="0"/>
              </a:spcAft>
              <a:defRPr sz="4000">
                <a:solidFill>
                  <a:srgbClr val="081F5B"/>
                </a:solidFill>
                <a:latin typeface="NewsGoth Dm BT" pitchFamily="34" charset="0"/>
              </a:defRPr>
            </a:lvl8pPr>
            <a:lvl9pPr marL="1828800" algn="l" rtl="0" fontAlgn="base">
              <a:spcBef>
                <a:spcPct val="0"/>
              </a:spcBef>
              <a:spcAft>
                <a:spcPct val="0"/>
              </a:spcAft>
              <a:defRPr sz="4000">
                <a:solidFill>
                  <a:srgbClr val="081F5B"/>
                </a:solidFill>
                <a:latin typeface="NewsGoth Dm BT"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800" b="1" i="0" u="none" strike="noStrike" kern="0" cap="all" spc="0" normalizeH="0" baseline="0" noProof="0" dirty="0">
              <a:ln>
                <a:noFill/>
              </a:ln>
              <a:solidFill>
                <a:srgbClr val="081F5B"/>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a:p>
            <a:pPr marL="457200" marR="0" lvl="0" indent="-457200" algn="l" defTabSz="914400" rtl="0" eaLnBrk="0" fontAlgn="base" latinLnBrk="0" hangingPunct="0">
              <a:lnSpc>
                <a:spcPct val="100000"/>
              </a:lnSpc>
              <a:spcBef>
                <a:spcPct val="0"/>
              </a:spcBef>
              <a:spcAft>
                <a:spcPct val="0"/>
              </a:spcAft>
              <a:buClrTx/>
              <a:buSzTx/>
              <a:buFontTx/>
              <a:buChar char="-"/>
              <a:tabLst/>
              <a:defRPr/>
            </a:pPr>
            <a:r>
              <a:rPr kumimoji="0" lang="en-US" sz="2800" b="1" i="0" u="none" strike="noStrike" kern="0" cap="all" spc="0" normalizeH="0" baseline="0" noProof="0" dirty="0">
                <a:ln>
                  <a:noFill/>
                </a:ln>
                <a:solidFill>
                  <a:srgbClr val="081F5B"/>
                </a:solidFill>
                <a:effectLst/>
                <a:uLnTx/>
                <a:uFillTx/>
                <a:latin typeface="Calibri" panose="020F0502020204030204" pitchFamily="34" charset="0"/>
                <a:ea typeface="ＭＳ Ｐゴシック" panose="020B0600070205080204" pitchFamily="34" charset="-128"/>
                <a:cs typeface="Calibri" panose="020F0502020204030204" pitchFamily="34" charset="0"/>
              </a:rPr>
              <a:t>MIDTERM FEEDBACK</a:t>
            </a:r>
          </a:p>
          <a:p>
            <a:pPr marL="457200" marR="0" lvl="0" indent="-457200" algn="l" defTabSz="914400" rtl="0" eaLnBrk="0" fontAlgn="base" latinLnBrk="0" hangingPunct="0">
              <a:lnSpc>
                <a:spcPct val="100000"/>
              </a:lnSpc>
              <a:spcBef>
                <a:spcPct val="0"/>
              </a:spcBef>
              <a:spcAft>
                <a:spcPct val="0"/>
              </a:spcAft>
              <a:buClrTx/>
              <a:buSzTx/>
              <a:buFontTx/>
              <a:buChar char="-"/>
              <a:tabLst/>
              <a:defRPr/>
            </a:pPr>
            <a:r>
              <a:rPr kumimoji="0" lang="en-US" sz="2800" b="1" i="0" u="none" strike="noStrike" kern="0" cap="all" spc="0" normalizeH="0" baseline="0" noProof="0" dirty="0">
                <a:ln>
                  <a:noFill/>
                </a:ln>
                <a:solidFill>
                  <a:schemeClr val="bg1">
                    <a:lumMod val="75000"/>
                  </a:schemeClr>
                </a:solidFill>
                <a:effectLst/>
                <a:uLnTx/>
                <a:uFillTx/>
                <a:latin typeface="Calibri" panose="020F0502020204030204" pitchFamily="34" charset="0"/>
                <a:ea typeface="ＭＳ Ｐゴシック" panose="020B0600070205080204" pitchFamily="34" charset="-128"/>
                <a:cs typeface="Calibri" panose="020F0502020204030204" pitchFamily="34" charset="0"/>
              </a:rPr>
              <a:t>ILP </a:t>
            </a:r>
            <a:r>
              <a:rPr kumimoji="0" lang="en-US" sz="2800" b="1" i="0" u="none" strike="noStrike" kern="0" cap="all" spc="0" normalizeH="0" baseline="0" noProof="0" dirty="0" err="1">
                <a:ln>
                  <a:noFill/>
                </a:ln>
                <a:solidFill>
                  <a:schemeClr val="bg1">
                    <a:lumMod val="75000"/>
                  </a:schemeClr>
                </a:solidFill>
                <a:effectLst/>
                <a:uLnTx/>
                <a:uFillTx/>
                <a:latin typeface="Calibri" panose="020F0502020204030204" pitchFamily="34" charset="0"/>
                <a:ea typeface="ＭＳ Ｐゴシック" panose="020B0600070205080204" pitchFamily="34" charset="-128"/>
                <a:cs typeface="Calibri" panose="020F0502020204030204" pitchFamily="34" charset="0"/>
              </a:rPr>
              <a:t>aDVANCED</a:t>
            </a:r>
            <a:r>
              <a:rPr kumimoji="0" lang="en-US" sz="2800" b="1" i="0" u="none" strike="noStrike" kern="0" cap="all" spc="0" normalizeH="0" baseline="0" noProof="0" dirty="0">
                <a:ln>
                  <a:noFill/>
                </a:ln>
                <a:solidFill>
                  <a:schemeClr val="bg1">
                    <a:lumMod val="75000"/>
                  </a:schemeClr>
                </a:solidFill>
                <a:effectLst/>
                <a:uLnTx/>
                <a:uFillTx/>
                <a:latin typeface="Calibri" panose="020F0502020204030204" pitchFamily="34" charset="0"/>
                <a:ea typeface="ＭＳ Ｐゴシック" panose="020B0600070205080204" pitchFamily="34" charset="-128"/>
                <a:cs typeface="Calibri" panose="020F0502020204030204" pitchFamily="34" charset="0"/>
              </a:rPr>
              <a:t> (Week 3 leftover)</a:t>
            </a:r>
          </a:p>
          <a:p>
            <a:pPr marL="457200" marR="0" lvl="0" indent="-457200" algn="l" defTabSz="914400" rtl="0" eaLnBrk="0" fontAlgn="base" latinLnBrk="0" hangingPunct="0">
              <a:lnSpc>
                <a:spcPct val="100000"/>
              </a:lnSpc>
              <a:spcBef>
                <a:spcPct val="0"/>
              </a:spcBef>
              <a:spcAft>
                <a:spcPct val="0"/>
              </a:spcAft>
              <a:buClrTx/>
              <a:buSzTx/>
              <a:buFontTx/>
              <a:buChar char="-"/>
              <a:tabLst/>
              <a:defRPr/>
            </a:pPr>
            <a:r>
              <a:rPr kumimoji="0" lang="en-US" sz="2800" b="1" i="0" u="none" strike="noStrike" kern="0" cap="all" spc="0" normalizeH="0" baseline="0" noProof="0" dirty="0">
                <a:ln>
                  <a:noFill/>
                </a:ln>
                <a:solidFill>
                  <a:schemeClr val="bg1">
                    <a:lumMod val="75000"/>
                  </a:schemeClr>
                </a:solidFill>
                <a:effectLst/>
                <a:uLnTx/>
                <a:uFillTx/>
                <a:latin typeface="Calibri" panose="020F0502020204030204" pitchFamily="34" charset="0"/>
                <a:ea typeface="ＭＳ Ｐゴシック" panose="020B0600070205080204" pitchFamily="34" charset="-128"/>
                <a:cs typeface="Calibri" panose="020F0502020204030204" pitchFamily="34" charset="0"/>
              </a:rPr>
              <a:t>Intro to RISK MODELING</a:t>
            </a:r>
          </a:p>
          <a:p>
            <a:pPr marL="457200" marR="0" lvl="0" indent="-457200" algn="l" defTabSz="914400" rtl="0" eaLnBrk="0" fontAlgn="base" latinLnBrk="0" hangingPunct="0">
              <a:lnSpc>
                <a:spcPct val="100000"/>
              </a:lnSpc>
              <a:spcBef>
                <a:spcPct val="0"/>
              </a:spcBef>
              <a:spcAft>
                <a:spcPct val="0"/>
              </a:spcAft>
              <a:buClrTx/>
              <a:buSzTx/>
              <a:buFontTx/>
              <a:buChar char="-"/>
              <a:tabLst/>
              <a:defRPr/>
            </a:pPr>
            <a:r>
              <a:rPr kumimoji="0" lang="en-US" sz="2800" b="1" i="0" u="none" strike="noStrike" kern="0" cap="all" spc="0" normalizeH="0" baseline="0" noProof="0" dirty="0">
                <a:ln>
                  <a:noFill/>
                </a:ln>
                <a:solidFill>
                  <a:schemeClr val="bg1">
                    <a:lumMod val="75000"/>
                  </a:schemeClr>
                </a:solidFill>
                <a:effectLst/>
                <a:uLnTx/>
                <a:uFillTx/>
                <a:latin typeface="Calibri" panose="020F0502020204030204" pitchFamily="34" charset="0"/>
                <a:ea typeface="ＭＳ Ｐゴシック" panose="020B0600070205080204" pitchFamily="34" charset="-128"/>
                <a:cs typeface="Calibri" panose="020F0502020204030204" pitchFamily="34" charset="0"/>
              </a:rPr>
              <a:t>RISK MODELING practice problems</a:t>
            </a:r>
          </a:p>
          <a:p>
            <a:pPr marL="457200" marR="0" lvl="0" indent="-457200" algn="l" defTabSz="914400" rtl="0" eaLnBrk="0" fontAlgn="base" latinLnBrk="0" hangingPunct="0">
              <a:lnSpc>
                <a:spcPct val="100000"/>
              </a:lnSpc>
              <a:spcBef>
                <a:spcPct val="0"/>
              </a:spcBef>
              <a:spcAft>
                <a:spcPct val="0"/>
              </a:spcAft>
              <a:buClrTx/>
              <a:buSzTx/>
              <a:buFontTx/>
              <a:buChar char="-"/>
              <a:tabLst/>
              <a:defRPr/>
            </a:pPr>
            <a:endParaRPr kumimoji="0" lang="en-US" sz="2800" b="1" i="0" u="none" strike="noStrike" kern="0" cap="all" spc="0" normalizeH="0" baseline="0" noProof="0" dirty="0">
              <a:ln>
                <a:noFill/>
              </a:ln>
              <a:solidFill>
                <a:srgbClr val="081F5B"/>
              </a:solidFill>
              <a:effectLst/>
              <a:uLnTx/>
              <a:uFillTx/>
              <a:latin typeface="Calibri" panose="020F0502020204030204" pitchFamily="34" charset="0"/>
              <a:ea typeface="ＭＳ Ｐゴシック" panose="020B0600070205080204" pitchFamily="34" charset="-128"/>
              <a:cs typeface="Calibri" panose="020F0502020204030204" pitchFamily="34" charset="0"/>
            </a:endParaRPr>
          </a:p>
        </p:txBody>
      </p:sp>
      <p:sp>
        <p:nvSpPr>
          <p:cNvPr id="5" name="Slide Number Placeholder 4"/>
          <p:cNvSpPr>
            <a:spLocks noGrp="1"/>
          </p:cNvSpPr>
          <p:nvPr>
            <p:ph type="sldNum" sz="quarter" idx="11"/>
          </p:nvPr>
        </p:nvSpPr>
        <p:spPr>
          <a:xfrm>
            <a:off x="4267200" y="6583713"/>
            <a:ext cx="1905000" cy="274287"/>
          </a:xfr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fld id="{D800FC57-747A-4054-A3DF-63D163080A4A}" type="slidenum">
              <a:rPr kumimoji="0" lang="en-US" sz="1200" b="0" i="0" u="none" strike="noStrike" kern="1200" cap="none" spc="0" normalizeH="0" baseline="0" noProof="0" smtClean="0">
                <a:ln>
                  <a:noFill/>
                </a:ln>
                <a:solidFill>
                  <a:srgbClr val="081F5B"/>
                </a:solidFill>
                <a:effectLst/>
                <a:uLnTx/>
                <a:uFillTx/>
                <a:latin typeface="Calibri" panose="020F0502020204030204" pitchFamily="34" charset="0"/>
                <a:ea typeface="MS PGothic" panose="020B0600070205080204" pitchFamily="34" charset="-128"/>
                <a:cs typeface="Calibri" panose="020F0502020204030204" pitchFamily="34" charset="0"/>
              </a:rPr>
              <a:pPr marL="0" marR="0" lvl="0" indent="0" algn="l" defTabSz="914400" rtl="0" eaLnBrk="1" fontAlgn="base" latinLnBrk="0" hangingPunct="1">
                <a:lnSpc>
                  <a:spcPct val="100000"/>
                </a:lnSpc>
                <a:spcBef>
                  <a:spcPct val="0"/>
                </a:spcBef>
                <a:spcAft>
                  <a:spcPct val="0"/>
                </a:spcAft>
                <a:buClrTx/>
                <a:buSzTx/>
                <a:buFontTx/>
                <a:buNone/>
                <a:tabLst/>
                <a:defRPr/>
              </a:pPr>
              <a:t>4</a:t>
            </a:fld>
            <a:endParaRPr kumimoji="0" lang="en-US" sz="1200" b="0" i="0" u="none" strike="noStrike" kern="1200" cap="none" spc="0" normalizeH="0" baseline="0" noProof="0" dirty="0">
              <a:ln>
                <a:noFill/>
              </a:ln>
              <a:solidFill>
                <a:srgbClr val="081F5B"/>
              </a:solidFill>
              <a:effectLst/>
              <a:uLnTx/>
              <a:uFillTx/>
              <a:latin typeface="Calibri" panose="020F0502020204030204" pitchFamily="34" charset="0"/>
              <a:ea typeface="MS PGothic" panose="020B0600070205080204" pitchFamily="34" charset="-128"/>
              <a:cs typeface="Calibri" panose="020F0502020204030204" pitchFamily="34" charset="0"/>
            </a:endParaRPr>
          </a:p>
        </p:txBody>
      </p:sp>
      <p:pic>
        <p:nvPicPr>
          <p:cNvPr id="4" name="Picture 2" descr="Chess board game free image">
            <a:extLst>
              <a:ext uri="{FF2B5EF4-FFF2-40B4-BE49-F238E27FC236}">
                <a16:creationId xmlns:a16="http://schemas.microsoft.com/office/drawing/2014/main" id="{5428B39C-3351-2F48-A42A-6E3D58A6699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34000" y="486936"/>
            <a:ext cx="2819399" cy="25443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B44C4AF-1D4B-7D46-97B1-0A3E17923FD7}"/>
              </a:ext>
            </a:extLst>
          </p:cNvPr>
          <p:cNvSpPr txBox="1"/>
          <p:nvPr/>
        </p:nvSpPr>
        <p:spPr>
          <a:xfrm>
            <a:off x="-2057400" y="990600"/>
            <a:ext cx="8763000" cy="584775"/>
          </a:xfrm>
          <a:prstGeom prst="rect">
            <a:avLst/>
          </a:prstGeom>
          <a:noFill/>
        </p:spPr>
        <p:txBody>
          <a:bodyPr wrap="square" rtlCol="0">
            <a:spAutoFit/>
          </a:bodyPr>
          <a:lstStyle/>
          <a:p>
            <a:pPr marL="0" marR="0" lvl="0" indent="0" algn="ctr" defTabSz="914400" rtl="0" eaLnBrk="1" fontAlgn="base" latinLnBrk="0" hangingPunct="1">
              <a:lnSpc>
                <a:spcPct val="100000"/>
              </a:lnSpc>
              <a:spcBef>
                <a:spcPts val="450"/>
              </a:spcBef>
              <a:spcAft>
                <a:spcPct val="0"/>
              </a:spcAft>
              <a:buClrTx/>
              <a:buSzTx/>
              <a:buFontTx/>
              <a:buNone/>
              <a:tabLst/>
              <a:defRPr/>
            </a:pPr>
            <a:r>
              <a:rPr kumimoji="0" lang="en-PH" sz="3200" b="1" i="0" u="none" strike="noStrike" kern="1200" cap="none" spc="0" normalizeH="0" baseline="0" noProof="0" dirty="0">
                <a:ln>
                  <a:noFill/>
                </a:ln>
                <a:solidFill>
                  <a:srgbClr val="081F5B"/>
                </a:solidFill>
                <a:effectLst/>
                <a:uLnTx/>
                <a:uFillTx/>
                <a:latin typeface="Calibri" panose="020F0502020204030204" pitchFamily="34" charset="0"/>
                <a:ea typeface="Cabin" charset="0"/>
                <a:cs typeface="Calibri" panose="020F0502020204030204" pitchFamily="34" charset="0"/>
              </a:rPr>
              <a:t>Game plan</a:t>
            </a:r>
          </a:p>
        </p:txBody>
      </p:sp>
    </p:spTree>
    <p:extLst>
      <p:ext uri="{BB962C8B-B14F-4D97-AF65-F5344CB8AC3E}">
        <p14:creationId xmlns:p14="http://schemas.microsoft.com/office/powerpoint/2010/main" val="345147402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dirty="0"/>
              <a:t>Decision Tree: Lucky Strike</a:t>
            </a:r>
          </a:p>
        </p:txBody>
      </p:sp>
      <p:sp>
        <p:nvSpPr>
          <p:cNvPr id="21" name="Rectangle 6"/>
          <p:cNvSpPr>
            <a:spLocks noChangeArrowheads="1"/>
          </p:cNvSpPr>
          <p:nvPr/>
        </p:nvSpPr>
        <p:spPr bwMode="auto">
          <a:xfrm>
            <a:off x="1709415" y="4029666"/>
            <a:ext cx="152400" cy="152400"/>
          </a:xfrm>
          <a:prstGeom prst="rect">
            <a:avLst/>
          </a:prstGeom>
          <a:solidFill>
            <a:schemeClr val="accent2">
              <a:lumMod val="60000"/>
              <a:lumOff val="40000"/>
            </a:schemeClr>
          </a:solidFill>
          <a:ln w="9525">
            <a:solidFill>
              <a:schemeClr val="tx1"/>
            </a:solidFill>
            <a:miter lim="800000"/>
            <a:headEnd/>
            <a:tailEnd/>
          </a:ln>
          <a:effectLst/>
        </p:spPr>
        <p:txBody>
          <a:bodyPr wrap="none" anchor="ctr"/>
          <a:lstStyle/>
          <a:p>
            <a:endParaRPr lang="en-US" sz="3600">
              <a:latin typeface="Calibri" panose="020F0502020204030204" pitchFamily="34" charset="0"/>
              <a:cs typeface="Calibri" panose="020F0502020204030204" pitchFamily="34" charset="0"/>
            </a:endParaRPr>
          </a:p>
        </p:txBody>
      </p:sp>
      <p:sp>
        <p:nvSpPr>
          <p:cNvPr id="6" name="TextBox 5"/>
          <p:cNvSpPr txBox="1"/>
          <p:nvPr/>
        </p:nvSpPr>
        <p:spPr>
          <a:xfrm>
            <a:off x="152400" y="3936589"/>
            <a:ext cx="1467068" cy="584775"/>
          </a:xfrm>
          <a:prstGeom prst="rect">
            <a:avLst/>
          </a:prstGeom>
          <a:noFill/>
        </p:spPr>
        <p:txBody>
          <a:bodyPr wrap="none" rtlCol="0">
            <a:spAutoFit/>
          </a:bodyPr>
          <a:lstStyle/>
          <a:p>
            <a:r>
              <a:rPr lang="en-US" sz="1600" b="1" dirty="0">
                <a:latin typeface="Calibri" panose="020F0502020204030204" pitchFamily="34" charset="0"/>
                <a:cs typeface="Calibri" panose="020F0502020204030204" pitchFamily="34" charset="0"/>
              </a:rPr>
              <a:t>Decision Node:</a:t>
            </a:r>
          </a:p>
          <a:p>
            <a:r>
              <a:rPr lang="en-US" sz="1600" dirty="0">
                <a:latin typeface="Calibri" panose="020F0502020204030204" pitchFamily="34" charset="0"/>
                <a:cs typeface="Calibri" panose="020F0502020204030204" pitchFamily="34" charset="0"/>
              </a:rPr>
              <a:t>Type of ad</a:t>
            </a:r>
            <a:endParaRPr lang="en-US" dirty="0">
              <a:latin typeface="Calibri" panose="020F0502020204030204" pitchFamily="34" charset="0"/>
              <a:cs typeface="Calibri" panose="020F0502020204030204" pitchFamily="34" charset="0"/>
            </a:endParaRPr>
          </a:p>
        </p:txBody>
      </p:sp>
      <p:sp>
        <p:nvSpPr>
          <p:cNvPr id="33" name="TextBox 32"/>
          <p:cNvSpPr txBox="1"/>
          <p:nvPr/>
        </p:nvSpPr>
        <p:spPr>
          <a:xfrm>
            <a:off x="4425894" y="3016885"/>
            <a:ext cx="1630511" cy="584775"/>
          </a:xfrm>
          <a:prstGeom prst="rect">
            <a:avLst/>
          </a:prstGeom>
          <a:noFill/>
        </p:spPr>
        <p:txBody>
          <a:bodyPr wrap="none" rtlCol="0">
            <a:spAutoFit/>
          </a:bodyPr>
          <a:lstStyle/>
          <a:p>
            <a:r>
              <a:rPr lang="en-US" sz="1600" b="1" dirty="0">
                <a:latin typeface="Calibri" panose="020F0502020204030204" pitchFamily="34" charset="0"/>
                <a:cs typeface="Calibri" panose="020F0502020204030204" pitchFamily="34" charset="0"/>
              </a:rPr>
              <a:t>State Nodes:</a:t>
            </a:r>
          </a:p>
          <a:p>
            <a:r>
              <a:rPr lang="en-US" sz="1600" dirty="0">
                <a:latin typeface="Calibri" panose="020F0502020204030204" pitchFamily="34" charset="0"/>
                <a:cs typeface="Calibri" panose="020F0502020204030204" pitchFamily="34" charset="0"/>
              </a:rPr>
              <a:t>Market Response</a:t>
            </a:r>
            <a:endParaRPr lang="en-US" dirty="0">
              <a:latin typeface="Calibri" panose="020F0502020204030204" pitchFamily="34" charset="0"/>
              <a:cs typeface="Calibri" panose="020F0502020204030204" pitchFamily="34" charset="0"/>
            </a:endParaRPr>
          </a:p>
        </p:txBody>
      </p:sp>
      <p:sp>
        <p:nvSpPr>
          <p:cNvPr id="37" name="TextBox 36"/>
          <p:cNvSpPr txBox="1"/>
          <p:nvPr/>
        </p:nvSpPr>
        <p:spPr>
          <a:xfrm>
            <a:off x="7181341" y="2045361"/>
            <a:ext cx="1875385" cy="338554"/>
          </a:xfrm>
          <a:prstGeom prst="rect">
            <a:avLst/>
          </a:prstGeom>
          <a:noFill/>
        </p:spPr>
        <p:txBody>
          <a:bodyPr wrap="none" rtlCol="0">
            <a:spAutoFit/>
          </a:bodyPr>
          <a:lstStyle/>
          <a:p>
            <a:r>
              <a:rPr lang="en-US" sz="1600" b="1" dirty="0">
                <a:latin typeface="Calibri" panose="020F0502020204030204" pitchFamily="34" charset="0"/>
                <a:cs typeface="Calibri" panose="020F0502020204030204" pitchFamily="34" charset="0"/>
              </a:rPr>
              <a:t>Payoff Nodes: </a:t>
            </a:r>
            <a:r>
              <a:rPr lang="en-US" sz="1600" dirty="0">
                <a:latin typeface="Calibri" panose="020F0502020204030204" pitchFamily="34" charset="0"/>
                <a:cs typeface="Calibri" panose="020F0502020204030204" pitchFamily="34" charset="0"/>
              </a:rPr>
              <a:t>Profit</a:t>
            </a:r>
            <a:endParaRPr lang="en-US" sz="1600" b="1" dirty="0">
              <a:latin typeface="Calibri" panose="020F0502020204030204" pitchFamily="34" charset="0"/>
              <a:cs typeface="Calibri" panose="020F0502020204030204" pitchFamily="34" charset="0"/>
            </a:endParaRPr>
          </a:p>
        </p:txBody>
      </p:sp>
      <p:sp>
        <p:nvSpPr>
          <p:cNvPr id="41" name="TextBox 40"/>
          <p:cNvSpPr txBox="1"/>
          <p:nvPr/>
        </p:nvSpPr>
        <p:spPr>
          <a:xfrm>
            <a:off x="4486647" y="2589539"/>
            <a:ext cx="1161472" cy="338554"/>
          </a:xfrm>
          <a:prstGeom prst="rect">
            <a:avLst/>
          </a:prstGeom>
          <a:noFill/>
        </p:spPr>
        <p:txBody>
          <a:bodyPr wrap="none" rtlCol="0">
            <a:spAutoFit/>
          </a:bodyPr>
          <a:lstStyle/>
          <a:p>
            <a:r>
              <a:rPr lang="en-US" sz="1600" dirty="0">
                <a:solidFill>
                  <a:srgbClr val="C00000"/>
                </a:solidFill>
                <a:latin typeface="Calibri" panose="020F0502020204030204" pitchFamily="34" charset="0"/>
                <a:cs typeface="Calibri" panose="020F0502020204030204" pitchFamily="34" charset="0"/>
              </a:rPr>
              <a:t>No new ads</a:t>
            </a:r>
            <a:endParaRPr lang="en-US" dirty="0">
              <a:solidFill>
                <a:srgbClr val="C00000"/>
              </a:solidFill>
              <a:latin typeface="Calibri" panose="020F0502020204030204" pitchFamily="34" charset="0"/>
              <a:cs typeface="Calibri" panose="020F0502020204030204" pitchFamily="34" charset="0"/>
            </a:endParaRPr>
          </a:p>
        </p:txBody>
      </p:sp>
      <p:sp>
        <p:nvSpPr>
          <p:cNvPr id="42" name="TextBox 41"/>
          <p:cNvSpPr txBox="1"/>
          <p:nvPr/>
        </p:nvSpPr>
        <p:spPr>
          <a:xfrm>
            <a:off x="4486646" y="3758969"/>
            <a:ext cx="1105752" cy="338554"/>
          </a:xfrm>
          <a:prstGeom prst="rect">
            <a:avLst/>
          </a:prstGeom>
          <a:noFill/>
        </p:spPr>
        <p:txBody>
          <a:bodyPr wrap="none" rtlCol="0">
            <a:spAutoFit/>
          </a:bodyPr>
          <a:lstStyle/>
          <a:p>
            <a:r>
              <a:rPr lang="en-US" sz="1600" dirty="0">
                <a:solidFill>
                  <a:srgbClr val="C00000"/>
                </a:solidFill>
                <a:latin typeface="Calibri" panose="020F0502020204030204" pitchFamily="34" charset="0"/>
                <a:cs typeface="Calibri" panose="020F0502020204030204" pitchFamily="34" charset="0"/>
              </a:rPr>
              <a:t>It’s toasted</a:t>
            </a:r>
            <a:endParaRPr lang="en-US" dirty="0">
              <a:solidFill>
                <a:srgbClr val="C00000"/>
              </a:solidFill>
              <a:latin typeface="Calibri" panose="020F0502020204030204" pitchFamily="34" charset="0"/>
              <a:cs typeface="Calibri" panose="020F0502020204030204" pitchFamily="34" charset="0"/>
            </a:endParaRPr>
          </a:p>
        </p:txBody>
      </p:sp>
      <p:sp>
        <p:nvSpPr>
          <p:cNvPr id="43" name="TextBox 42"/>
          <p:cNvSpPr txBox="1"/>
          <p:nvPr/>
        </p:nvSpPr>
        <p:spPr>
          <a:xfrm>
            <a:off x="4364548" y="4766846"/>
            <a:ext cx="1700787" cy="338554"/>
          </a:xfrm>
          <a:prstGeom prst="rect">
            <a:avLst/>
          </a:prstGeom>
          <a:noFill/>
        </p:spPr>
        <p:txBody>
          <a:bodyPr wrap="none" rtlCol="0">
            <a:spAutoFit/>
          </a:bodyPr>
          <a:lstStyle/>
          <a:p>
            <a:r>
              <a:rPr lang="en-US" sz="1600" dirty="0">
                <a:solidFill>
                  <a:srgbClr val="C00000"/>
                </a:solidFill>
                <a:latin typeface="Calibri" panose="020F0502020204030204" pitchFamily="34" charset="0"/>
                <a:cs typeface="Calibri" panose="020F0502020204030204" pitchFamily="34" charset="0"/>
              </a:rPr>
              <a:t>The world is dang.</a:t>
            </a:r>
          </a:p>
        </p:txBody>
      </p:sp>
      <p:sp>
        <p:nvSpPr>
          <p:cNvPr id="29" name="Oval 16"/>
          <p:cNvSpPr>
            <a:spLocks noChangeArrowheads="1"/>
          </p:cNvSpPr>
          <p:nvPr/>
        </p:nvSpPr>
        <p:spPr bwMode="auto">
          <a:xfrm>
            <a:off x="5251587" y="2863110"/>
            <a:ext cx="152400" cy="152400"/>
          </a:xfrm>
          <a:prstGeom prst="ellipse">
            <a:avLst/>
          </a:prstGeom>
          <a:solidFill>
            <a:schemeClr val="accent5">
              <a:lumMod val="60000"/>
              <a:lumOff val="40000"/>
            </a:schemeClr>
          </a:solidFill>
          <a:ln w="9525">
            <a:solidFill>
              <a:schemeClr val="tx1"/>
            </a:solidFill>
            <a:round/>
            <a:headEnd/>
            <a:tailEnd/>
          </a:ln>
          <a:effectLst/>
        </p:spPr>
        <p:txBody>
          <a:bodyPr wrap="none" anchor="ctr"/>
          <a:lstStyle/>
          <a:p>
            <a:endParaRPr lang="en-US" sz="3600">
              <a:latin typeface="Calibri" panose="020F0502020204030204" pitchFamily="34" charset="0"/>
              <a:cs typeface="Calibri" panose="020F0502020204030204" pitchFamily="34" charset="0"/>
            </a:endParaRPr>
          </a:p>
        </p:txBody>
      </p:sp>
      <p:grpSp>
        <p:nvGrpSpPr>
          <p:cNvPr id="8" name="Group 7"/>
          <p:cNvGrpSpPr/>
          <p:nvPr/>
        </p:nvGrpSpPr>
        <p:grpSpPr>
          <a:xfrm>
            <a:off x="5403987" y="2265348"/>
            <a:ext cx="2051671" cy="1158791"/>
            <a:chOff x="5438317" y="1408097"/>
            <a:chExt cx="2051671" cy="1158791"/>
          </a:xfrm>
        </p:grpSpPr>
        <p:sp>
          <p:nvSpPr>
            <p:cNvPr id="26" name="Line 13"/>
            <p:cNvSpPr>
              <a:spLocks noChangeShapeType="1"/>
            </p:cNvSpPr>
            <p:nvPr/>
          </p:nvSpPr>
          <p:spPr bwMode="auto">
            <a:xfrm flipV="1">
              <a:off x="5438317" y="1738243"/>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27" name="Line 14"/>
            <p:cNvSpPr>
              <a:spLocks noChangeShapeType="1"/>
            </p:cNvSpPr>
            <p:nvPr/>
          </p:nvSpPr>
          <p:spPr bwMode="auto">
            <a:xfrm>
              <a:off x="5438317" y="2082060"/>
              <a:ext cx="1786411"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28" name="Line 15"/>
            <p:cNvSpPr>
              <a:spLocks noChangeShapeType="1"/>
            </p:cNvSpPr>
            <p:nvPr/>
          </p:nvSpPr>
          <p:spPr bwMode="auto">
            <a:xfrm>
              <a:off x="5438317" y="2082059"/>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38" name="Isosceles Triangle 37"/>
            <p:cNvSpPr/>
            <p:nvPr/>
          </p:nvSpPr>
          <p:spPr bwMode="auto">
            <a:xfrm rot="16200000">
              <a:off x="7213399" y="1943834"/>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48" name="Isosceles Triangle 47"/>
            <p:cNvSpPr/>
            <p:nvPr/>
          </p:nvSpPr>
          <p:spPr bwMode="auto">
            <a:xfrm rot="16200000">
              <a:off x="7213949" y="1601084"/>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49" name="Isosceles Triangle 48"/>
            <p:cNvSpPr/>
            <p:nvPr/>
          </p:nvSpPr>
          <p:spPr bwMode="auto">
            <a:xfrm rot="16200000">
              <a:off x="7215671" y="2292571"/>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50" name="Line 14"/>
            <p:cNvSpPr>
              <a:spLocks noChangeShapeType="1"/>
            </p:cNvSpPr>
            <p:nvPr/>
          </p:nvSpPr>
          <p:spPr bwMode="auto">
            <a:xfrm>
              <a:off x="6233731" y="1737947"/>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51" name="TextBox 50"/>
            <p:cNvSpPr txBox="1"/>
            <p:nvPr/>
          </p:nvSpPr>
          <p:spPr>
            <a:xfrm>
              <a:off x="6205299" y="1408097"/>
              <a:ext cx="1061509"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Good (0.2)</a:t>
              </a:r>
              <a:endParaRPr lang="en-US" dirty="0">
                <a:solidFill>
                  <a:schemeClr val="tx1"/>
                </a:solidFill>
                <a:latin typeface="Calibri" panose="020F0502020204030204" pitchFamily="34" charset="0"/>
                <a:cs typeface="Calibri" panose="020F0502020204030204" pitchFamily="34" charset="0"/>
              </a:endParaRPr>
            </a:p>
          </p:txBody>
        </p:sp>
        <p:sp>
          <p:nvSpPr>
            <p:cNvPr id="52" name="Line 14"/>
            <p:cNvSpPr>
              <a:spLocks noChangeShapeType="1"/>
            </p:cNvSpPr>
            <p:nvPr/>
          </p:nvSpPr>
          <p:spPr bwMode="auto">
            <a:xfrm>
              <a:off x="6240555" y="2425877"/>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53" name="TextBox 52"/>
            <p:cNvSpPr txBox="1"/>
            <p:nvPr/>
          </p:nvSpPr>
          <p:spPr>
            <a:xfrm>
              <a:off x="6246851" y="1766391"/>
              <a:ext cx="921342"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Fair (0.5)</a:t>
              </a:r>
              <a:endParaRPr lang="en-US" dirty="0">
                <a:solidFill>
                  <a:schemeClr val="tx1"/>
                </a:solidFill>
                <a:latin typeface="Calibri" panose="020F0502020204030204" pitchFamily="34" charset="0"/>
                <a:cs typeface="Calibri" panose="020F0502020204030204" pitchFamily="34" charset="0"/>
              </a:endParaRPr>
            </a:p>
          </p:txBody>
        </p:sp>
        <p:sp>
          <p:nvSpPr>
            <p:cNvPr id="54" name="TextBox 53"/>
            <p:cNvSpPr txBox="1"/>
            <p:nvPr/>
          </p:nvSpPr>
          <p:spPr>
            <a:xfrm>
              <a:off x="6266875" y="2104945"/>
              <a:ext cx="1007712"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Poor (0.3)</a:t>
              </a:r>
              <a:endParaRPr lang="en-US" dirty="0">
                <a:solidFill>
                  <a:schemeClr val="tx1"/>
                </a:solidFill>
                <a:latin typeface="Calibri" panose="020F0502020204030204" pitchFamily="34" charset="0"/>
                <a:cs typeface="Calibri" panose="020F0502020204030204" pitchFamily="34" charset="0"/>
              </a:endParaRPr>
            </a:p>
          </p:txBody>
        </p:sp>
      </p:grpSp>
      <p:grpSp>
        <p:nvGrpSpPr>
          <p:cNvPr id="5" name="Group 4"/>
          <p:cNvGrpSpPr/>
          <p:nvPr/>
        </p:nvGrpSpPr>
        <p:grpSpPr>
          <a:xfrm>
            <a:off x="1861814" y="2941517"/>
            <a:ext cx="3421970" cy="2260667"/>
            <a:chOff x="1896145" y="2084266"/>
            <a:chExt cx="3421970" cy="2260667"/>
          </a:xfrm>
        </p:grpSpPr>
        <p:sp>
          <p:nvSpPr>
            <p:cNvPr id="22" name="Line 7"/>
            <p:cNvSpPr>
              <a:spLocks noChangeShapeType="1"/>
            </p:cNvSpPr>
            <p:nvPr/>
          </p:nvSpPr>
          <p:spPr bwMode="auto">
            <a:xfrm flipV="1">
              <a:off x="1896145" y="2084266"/>
              <a:ext cx="2547078" cy="1164349"/>
            </a:xfrm>
            <a:prstGeom prst="line">
              <a:avLst/>
            </a:prstGeom>
            <a:solidFill>
              <a:schemeClr val="accent2">
                <a:lumMod val="75000"/>
              </a:schemeClr>
            </a:solid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23" name="Line 8"/>
            <p:cNvSpPr>
              <a:spLocks noChangeShapeType="1"/>
            </p:cNvSpPr>
            <p:nvPr/>
          </p:nvSpPr>
          <p:spPr bwMode="auto">
            <a:xfrm flipV="1">
              <a:off x="1896145" y="3248615"/>
              <a:ext cx="3389765" cy="0"/>
            </a:xfrm>
            <a:prstGeom prst="line">
              <a:avLst/>
            </a:prstGeom>
            <a:solidFill>
              <a:schemeClr val="accent2">
                <a:lumMod val="75000"/>
              </a:schemeClr>
            </a:solid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24" name="Line 9"/>
            <p:cNvSpPr>
              <a:spLocks noChangeShapeType="1"/>
            </p:cNvSpPr>
            <p:nvPr/>
          </p:nvSpPr>
          <p:spPr bwMode="auto">
            <a:xfrm>
              <a:off x="1896146" y="3248615"/>
              <a:ext cx="2585894" cy="1096318"/>
            </a:xfrm>
            <a:prstGeom prst="line">
              <a:avLst/>
            </a:prstGeom>
            <a:solidFill>
              <a:schemeClr val="accent2">
                <a:lumMod val="75000"/>
              </a:schemeClr>
            </a:solid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56" name="Line 8"/>
            <p:cNvSpPr>
              <a:spLocks noChangeShapeType="1"/>
            </p:cNvSpPr>
            <p:nvPr/>
          </p:nvSpPr>
          <p:spPr bwMode="auto">
            <a:xfrm>
              <a:off x="4475427" y="4344933"/>
              <a:ext cx="842688" cy="0"/>
            </a:xfrm>
            <a:prstGeom prst="line">
              <a:avLst/>
            </a:prstGeom>
            <a:solidFill>
              <a:schemeClr val="accent2">
                <a:lumMod val="75000"/>
              </a:schemeClr>
            </a:solid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83" name="Line 8"/>
            <p:cNvSpPr>
              <a:spLocks noChangeShapeType="1"/>
            </p:cNvSpPr>
            <p:nvPr/>
          </p:nvSpPr>
          <p:spPr bwMode="auto">
            <a:xfrm>
              <a:off x="4443223" y="2084267"/>
              <a:ext cx="842688" cy="0"/>
            </a:xfrm>
            <a:prstGeom prst="line">
              <a:avLst/>
            </a:prstGeom>
            <a:solidFill>
              <a:schemeClr val="accent2">
                <a:lumMod val="75000"/>
              </a:schemeClr>
            </a:solid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grpSp>
      <p:grpSp>
        <p:nvGrpSpPr>
          <p:cNvPr id="84" name="Group 83"/>
          <p:cNvGrpSpPr/>
          <p:nvPr/>
        </p:nvGrpSpPr>
        <p:grpSpPr>
          <a:xfrm>
            <a:off x="5242491" y="3435528"/>
            <a:ext cx="2204070" cy="1158791"/>
            <a:chOff x="4084035" y="1022613"/>
            <a:chExt cx="2204070" cy="1158791"/>
          </a:xfrm>
        </p:grpSpPr>
        <p:sp>
          <p:nvSpPr>
            <p:cNvPr id="85" name="Line 13"/>
            <p:cNvSpPr>
              <a:spLocks noChangeShapeType="1"/>
            </p:cNvSpPr>
            <p:nvPr/>
          </p:nvSpPr>
          <p:spPr bwMode="auto">
            <a:xfrm flipV="1">
              <a:off x="4236434" y="1352759"/>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86" name="Line 14"/>
            <p:cNvSpPr>
              <a:spLocks noChangeShapeType="1"/>
            </p:cNvSpPr>
            <p:nvPr/>
          </p:nvSpPr>
          <p:spPr bwMode="auto">
            <a:xfrm>
              <a:off x="4236434" y="1696576"/>
              <a:ext cx="1786411"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87" name="Line 15"/>
            <p:cNvSpPr>
              <a:spLocks noChangeShapeType="1"/>
            </p:cNvSpPr>
            <p:nvPr/>
          </p:nvSpPr>
          <p:spPr bwMode="auto">
            <a:xfrm>
              <a:off x="4236434" y="1696575"/>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88" name="Oval 16"/>
            <p:cNvSpPr>
              <a:spLocks noChangeArrowheads="1"/>
            </p:cNvSpPr>
            <p:nvPr/>
          </p:nvSpPr>
          <p:spPr bwMode="auto">
            <a:xfrm>
              <a:off x="4084035" y="1620376"/>
              <a:ext cx="152400" cy="152400"/>
            </a:xfrm>
            <a:prstGeom prst="ellipse">
              <a:avLst/>
            </a:prstGeom>
            <a:solidFill>
              <a:schemeClr val="accent5">
                <a:lumMod val="60000"/>
                <a:lumOff val="40000"/>
              </a:schemeClr>
            </a:solidFill>
            <a:ln w="9525">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89" name="Isosceles Triangle 88"/>
            <p:cNvSpPr/>
            <p:nvPr/>
          </p:nvSpPr>
          <p:spPr bwMode="auto">
            <a:xfrm rot="16200000">
              <a:off x="6011516" y="1558350"/>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90" name="Isosceles Triangle 89"/>
            <p:cNvSpPr/>
            <p:nvPr/>
          </p:nvSpPr>
          <p:spPr bwMode="auto">
            <a:xfrm rot="16200000">
              <a:off x="6012066" y="1215600"/>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91" name="Isosceles Triangle 90"/>
            <p:cNvSpPr/>
            <p:nvPr/>
          </p:nvSpPr>
          <p:spPr bwMode="auto">
            <a:xfrm rot="16200000">
              <a:off x="6013788" y="1907087"/>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92" name="Line 14"/>
            <p:cNvSpPr>
              <a:spLocks noChangeShapeType="1"/>
            </p:cNvSpPr>
            <p:nvPr/>
          </p:nvSpPr>
          <p:spPr bwMode="auto">
            <a:xfrm>
              <a:off x="5031848" y="1352463"/>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93" name="TextBox 92"/>
            <p:cNvSpPr txBox="1"/>
            <p:nvPr/>
          </p:nvSpPr>
          <p:spPr>
            <a:xfrm>
              <a:off x="5003416" y="1022613"/>
              <a:ext cx="1061509"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Good (0.2)</a:t>
              </a:r>
              <a:endParaRPr lang="en-US" dirty="0">
                <a:solidFill>
                  <a:schemeClr val="tx1"/>
                </a:solidFill>
                <a:latin typeface="Calibri" panose="020F0502020204030204" pitchFamily="34" charset="0"/>
                <a:cs typeface="Calibri" panose="020F0502020204030204" pitchFamily="34" charset="0"/>
              </a:endParaRPr>
            </a:p>
          </p:txBody>
        </p:sp>
        <p:sp>
          <p:nvSpPr>
            <p:cNvPr id="94" name="Line 14"/>
            <p:cNvSpPr>
              <a:spLocks noChangeShapeType="1"/>
            </p:cNvSpPr>
            <p:nvPr/>
          </p:nvSpPr>
          <p:spPr bwMode="auto">
            <a:xfrm>
              <a:off x="5038672" y="2040393"/>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95" name="TextBox 94"/>
            <p:cNvSpPr txBox="1"/>
            <p:nvPr/>
          </p:nvSpPr>
          <p:spPr>
            <a:xfrm>
              <a:off x="5044968" y="1380907"/>
              <a:ext cx="921342"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Fair (0.5)</a:t>
              </a:r>
              <a:endParaRPr lang="en-US" dirty="0">
                <a:solidFill>
                  <a:schemeClr val="tx1"/>
                </a:solidFill>
                <a:latin typeface="Calibri" panose="020F0502020204030204" pitchFamily="34" charset="0"/>
                <a:cs typeface="Calibri" panose="020F0502020204030204" pitchFamily="34" charset="0"/>
              </a:endParaRPr>
            </a:p>
          </p:txBody>
        </p:sp>
        <p:sp>
          <p:nvSpPr>
            <p:cNvPr id="96" name="TextBox 95"/>
            <p:cNvSpPr txBox="1"/>
            <p:nvPr/>
          </p:nvSpPr>
          <p:spPr>
            <a:xfrm>
              <a:off x="5064992" y="1719461"/>
              <a:ext cx="1007712"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Poor (0.3)</a:t>
              </a:r>
              <a:endParaRPr lang="en-US" dirty="0">
                <a:solidFill>
                  <a:schemeClr val="tx1"/>
                </a:solidFill>
                <a:latin typeface="Calibri" panose="020F0502020204030204" pitchFamily="34" charset="0"/>
                <a:cs typeface="Calibri" panose="020F0502020204030204" pitchFamily="34" charset="0"/>
              </a:endParaRPr>
            </a:p>
          </p:txBody>
        </p:sp>
      </p:grpSp>
      <p:grpSp>
        <p:nvGrpSpPr>
          <p:cNvPr id="97" name="Group 96"/>
          <p:cNvGrpSpPr/>
          <p:nvPr/>
        </p:nvGrpSpPr>
        <p:grpSpPr>
          <a:xfrm>
            <a:off x="5263899" y="4527727"/>
            <a:ext cx="2204070" cy="1158791"/>
            <a:chOff x="4084035" y="1022613"/>
            <a:chExt cx="2204070" cy="1158791"/>
          </a:xfrm>
        </p:grpSpPr>
        <p:sp>
          <p:nvSpPr>
            <p:cNvPr id="98" name="Line 13"/>
            <p:cNvSpPr>
              <a:spLocks noChangeShapeType="1"/>
            </p:cNvSpPr>
            <p:nvPr/>
          </p:nvSpPr>
          <p:spPr bwMode="auto">
            <a:xfrm flipV="1">
              <a:off x="4236434" y="1352759"/>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99" name="Line 14"/>
            <p:cNvSpPr>
              <a:spLocks noChangeShapeType="1"/>
            </p:cNvSpPr>
            <p:nvPr/>
          </p:nvSpPr>
          <p:spPr bwMode="auto">
            <a:xfrm>
              <a:off x="4236434" y="1696576"/>
              <a:ext cx="1786411"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00" name="Line 15"/>
            <p:cNvSpPr>
              <a:spLocks noChangeShapeType="1"/>
            </p:cNvSpPr>
            <p:nvPr/>
          </p:nvSpPr>
          <p:spPr bwMode="auto">
            <a:xfrm>
              <a:off x="4236434" y="1696575"/>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01" name="Oval 16"/>
            <p:cNvSpPr>
              <a:spLocks noChangeArrowheads="1"/>
            </p:cNvSpPr>
            <p:nvPr/>
          </p:nvSpPr>
          <p:spPr bwMode="auto">
            <a:xfrm>
              <a:off x="4084035" y="1620376"/>
              <a:ext cx="152400" cy="152400"/>
            </a:xfrm>
            <a:prstGeom prst="ellipse">
              <a:avLst/>
            </a:prstGeom>
            <a:solidFill>
              <a:schemeClr val="accent5">
                <a:lumMod val="60000"/>
                <a:lumOff val="40000"/>
              </a:schemeClr>
            </a:solidFill>
            <a:ln w="9525">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02" name="Isosceles Triangle 101"/>
            <p:cNvSpPr/>
            <p:nvPr/>
          </p:nvSpPr>
          <p:spPr bwMode="auto">
            <a:xfrm rot="16200000">
              <a:off x="6011516" y="1558350"/>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03" name="Isosceles Triangle 102"/>
            <p:cNvSpPr/>
            <p:nvPr/>
          </p:nvSpPr>
          <p:spPr bwMode="auto">
            <a:xfrm rot="16200000">
              <a:off x="6012066" y="1215600"/>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04" name="Isosceles Triangle 103"/>
            <p:cNvSpPr/>
            <p:nvPr/>
          </p:nvSpPr>
          <p:spPr bwMode="auto">
            <a:xfrm rot="16200000">
              <a:off x="6013788" y="1907087"/>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05" name="Line 14"/>
            <p:cNvSpPr>
              <a:spLocks noChangeShapeType="1"/>
            </p:cNvSpPr>
            <p:nvPr/>
          </p:nvSpPr>
          <p:spPr bwMode="auto">
            <a:xfrm>
              <a:off x="5031848" y="1352463"/>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06" name="TextBox 105"/>
            <p:cNvSpPr txBox="1"/>
            <p:nvPr/>
          </p:nvSpPr>
          <p:spPr>
            <a:xfrm>
              <a:off x="5003416" y="1022613"/>
              <a:ext cx="1061509"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Good (0.2)</a:t>
              </a:r>
              <a:endParaRPr lang="en-US" dirty="0">
                <a:solidFill>
                  <a:schemeClr val="tx1"/>
                </a:solidFill>
                <a:latin typeface="Calibri" panose="020F0502020204030204" pitchFamily="34" charset="0"/>
                <a:cs typeface="Calibri" panose="020F0502020204030204" pitchFamily="34" charset="0"/>
              </a:endParaRPr>
            </a:p>
          </p:txBody>
        </p:sp>
        <p:sp>
          <p:nvSpPr>
            <p:cNvPr id="107" name="Line 14"/>
            <p:cNvSpPr>
              <a:spLocks noChangeShapeType="1"/>
            </p:cNvSpPr>
            <p:nvPr/>
          </p:nvSpPr>
          <p:spPr bwMode="auto">
            <a:xfrm>
              <a:off x="5038672" y="2040393"/>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08" name="TextBox 107"/>
            <p:cNvSpPr txBox="1"/>
            <p:nvPr/>
          </p:nvSpPr>
          <p:spPr>
            <a:xfrm>
              <a:off x="5044968" y="1380907"/>
              <a:ext cx="921342"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Fair (0.5)</a:t>
              </a:r>
              <a:endParaRPr lang="en-US" dirty="0">
                <a:solidFill>
                  <a:schemeClr val="tx1"/>
                </a:solidFill>
                <a:latin typeface="Calibri" panose="020F0502020204030204" pitchFamily="34" charset="0"/>
                <a:cs typeface="Calibri" panose="020F0502020204030204" pitchFamily="34" charset="0"/>
              </a:endParaRPr>
            </a:p>
          </p:txBody>
        </p:sp>
        <p:sp>
          <p:nvSpPr>
            <p:cNvPr id="109" name="TextBox 108"/>
            <p:cNvSpPr txBox="1"/>
            <p:nvPr/>
          </p:nvSpPr>
          <p:spPr>
            <a:xfrm>
              <a:off x="5064992" y="1719461"/>
              <a:ext cx="1007712" cy="338554"/>
            </a:xfrm>
            <a:prstGeom prst="rect">
              <a:avLst/>
            </a:prstGeom>
            <a:noFill/>
            <a:ln>
              <a:noFill/>
            </a:ln>
          </p:spPr>
          <p:txBody>
            <a:bodyPr wrap="none" rtlCol="0">
              <a:spAutoFit/>
            </a:bodyPr>
            <a:lstStyle/>
            <a:p>
              <a:r>
                <a:rPr lang="en-US" sz="1600" dirty="0">
                  <a:solidFill>
                    <a:schemeClr val="tx1"/>
                  </a:solidFill>
                  <a:latin typeface="Calibri" panose="020F0502020204030204" pitchFamily="34" charset="0"/>
                  <a:cs typeface="Calibri" panose="020F0502020204030204" pitchFamily="34" charset="0"/>
                </a:rPr>
                <a:t>Poor (0.3)</a:t>
              </a:r>
              <a:endParaRPr lang="en-US" dirty="0">
                <a:solidFill>
                  <a:schemeClr val="tx1"/>
                </a:solidFill>
                <a:latin typeface="Calibri" panose="020F0502020204030204" pitchFamily="34" charset="0"/>
                <a:cs typeface="Calibri" panose="020F0502020204030204" pitchFamily="34" charset="0"/>
              </a:endParaRPr>
            </a:p>
          </p:txBody>
        </p:sp>
      </p:grpSp>
      <p:sp>
        <p:nvSpPr>
          <p:cNvPr id="110" name="TextBox 109"/>
          <p:cNvSpPr txBox="1"/>
          <p:nvPr/>
        </p:nvSpPr>
        <p:spPr>
          <a:xfrm>
            <a:off x="7482717" y="2419109"/>
            <a:ext cx="497252"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100</a:t>
            </a:r>
            <a:endParaRPr lang="en-US" dirty="0">
              <a:latin typeface="Calibri" panose="020F0502020204030204" pitchFamily="34" charset="0"/>
              <a:cs typeface="Calibri" panose="020F0502020204030204" pitchFamily="34" charset="0"/>
            </a:endParaRPr>
          </a:p>
        </p:txBody>
      </p:sp>
      <p:sp>
        <p:nvSpPr>
          <p:cNvPr id="111" name="TextBox 110"/>
          <p:cNvSpPr txBox="1"/>
          <p:nvPr/>
        </p:nvSpPr>
        <p:spPr>
          <a:xfrm>
            <a:off x="7542941" y="2772240"/>
            <a:ext cx="393056"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60</a:t>
            </a:r>
            <a:endParaRPr lang="en-US" dirty="0">
              <a:latin typeface="Calibri" panose="020F0502020204030204" pitchFamily="34" charset="0"/>
              <a:cs typeface="Calibri" panose="020F0502020204030204" pitchFamily="34" charset="0"/>
            </a:endParaRPr>
          </a:p>
        </p:txBody>
      </p:sp>
      <p:sp>
        <p:nvSpPr>
          <p:cNvPr id="112" name="TextBox 111"/>
          <p:cNvSpPr txBox="1"/>
          <p:nvPr/>
        </p:nvSpPr>
        <p:spPr>
          <a:xfrm>
            <a:off x="7483618" y="3125371"/>
            <a:ext cx="455574"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-10</a:t>
            </a:r>
            <a:endParaRPr lang="en-US" dirty="0">
              <a:latin typeface="Calibri" panose="020F0502020204030204" pitchFamily="34" charset="0"/>
              <a:cs typeface="Calibri" panose="020F0502020204030204" pitchFamily="34" charset="0"/>
            </a:endParaRPr>
          </a:p>
        </p:txBody>
      </p:sp>
      <p:sp>
        <p:nvSpPr>
          <p:cNvPr id="113" name="TextBox 112"/>
          <p:cNvSpPr txBox="1"/>
          <p:nvPr/>
        </p:nvSpPr>
        <p:spPr>
          <a:xfrm>
            <a:off x="7479544" y="3565984"/>
            <a:ext cx="497252"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200</a:t>
            </a:r>
            <a:endParaRPr lang="en-US" dirty="0">
              <a:latin typeface="Calibri" panose="020F0502020204030204" pitchFamily="34" charset="0"/>
              <a:cs typeface="Calibri" panose="020F0502020204030204" pitchFamily="34" charset="0"/>
            </a:endParaRPr>
          </a:p>
        </p:txBody>
      </p:sp>
      <p:sp>
        <p:nvSpPr>
          <p:cNvPr id="114" name="TextBox 113"/>
          <p:cNvSpPr txBox="1"/>
          <p:nvPr/>
        </p:nvSpPr>
        <p:spPr>
          <a:xfrm>
            <a:off x="7539768" y="3919115"/>
            <a:ext cx="393056"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50</a:t>
            </a:r>
            <a:endParaRPr lang="en-US" dirty="0">
              <a:latin typeface="Calibri" panose="020F0502020204030204" pitchFamily="34" charset="0"/>
              <a:cs typeface="Calibri" panose="020F0502020204030204" pitchFamily="34" charset="0"/>
            </a:endParaRPr>
          </a:p>
        </p:txBody>
      </p:sp>
      <p:sp>
        <p:nvSpPr>
          <p:cNvPr id="115" name="TextBox 114"/>
          <p:cNvSpPr txBox="1"/>
          <p:nvPr/>
        </p:nvSpPr>
        <p:spPr>
          <a:xfrm>
            <a:off x="7492850" y="4269279"/>
            <a:ext cx="455574"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-40</a:t>
            </a:r>
            <a:endParaRPr lang="en-US" dirty="0">
              <a:latin typeface="Calibri" panose="020F0502020204030204" pitchFamily="34" charset="0"/>
              <a:cs typeface="Calibri" panose="020F0502020204030204" pitchFamily="34" charset="0"/>
            </a:endParaRPr>
          </a:p>
        </p:txBody>
      </p:sp>
      <p:sp>
        <p:nvSpPr>
          <p:cNvPr id="116" name="TextBox 115"/>
          <p:cNvSpPr txBox="1"/>
          <p:nvPr/>
        </p:nvSpPr>
        <p:spPr>
          <a:xfrm>
            <a:off x="7492850" y="4694153"/>
            <a:ext cx="497252"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300</a:t>
            </a:r>
            <a:endParaRPr lang="en-US" dirty="0">
              <a:latin typeface="Calibri" panose="020F0502020204030204" pitchFamily="34" charset="0"/>
              <a:cs typeface="Calibri" panose="020F0502020204030204" pitchFamily="34" charset="0"/>
            </a:endParaRPr>
          </a:p>
        </p:txBody>
      </p:sp>
      <p:sp>
        <p:nvSpPr>
          <p:cNvPr id="117" name="TextBox 116"/>
          <p:cNvSpPr txBox="1"/>
          <p:nvPr/>
        </p:nvSpPr>
        <p:spPr>
          <a:xfrm>
            <a:off x="7553074" y="5047284"/>
            <a:ext cx="393056"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40</a:t>
            </a:r>
            <a:endParaRPr lang="en-US" dirty="0">
              <a:latin typeface="Calibri" panose="020F0502020204030204" pitchFamily="34" charset="0"/>
              <a:cs typeface="Calibri" panose="020F0502020204030204" pitchFamily="34" charset="0"/>
            </a:endParaRPr>
          </a:p>
        </p:txBody>
      </p:sp>
      <p:sp>
        <p:nvSpPr>
          <p:cNvPr id="118" name="TextBox 117"/>
          <p:cNvSpPr txBox="1"/>
          <p:nvPr/>
        </p:nvSpPr>
        <p:spPr>
          <a:xfrm>
            <a:off x="7464811" y="5401577"/>
            <a:ext cx="559769"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-100</a:t>
            </a:r>
            <a:endParaRPr lang="en-US" dirty="0">
              <a:latin typeface="Calibri" panose="020F0502020204030204" pitchFamily="34" charset="0"/>
              <a:cs typeface="Calibri" panose="020F0502020204030204" pitchFamily="34" charset="0"/>
            </a:endParaRPr>
          </a:p>
        </p:txBody>
      </p:sp>
      <p:sp>
        <p:nvSpPr>
          <p:cNvPr id="124" name="TextBox 123"/>
          <p:cNvSpPr txBox="1"/>
          <p:nvPr/>
        </p:nvSpPr>
        <p:spPr>
          <a:xfrm>
            <a:off x="2358200" y="2335594"/>
            <a:ext cx="3127779" cy="338554"/>
          </a:xfrm>
          <a:prstGeom prst="rect">
            <a:avLst/>
          </a:prstGeom>
          <a:noFill/>
        </p:spPr>
        <p:txBody>
          <a:bodyPr wrap="none" rtlCol="0">
            <a:spAutoFit/>
          </a:bodyPr>
          <a:lstStyle/>
          <a:p>
            <a:r>
              <a:rPr lang="en-US" sz="1400" dirty="0">
                <a:solidFill>
                  <a:srgbClr val="C00000"/>
                </a:solidFill>
                <a:latin typeface="Calibri" panose="020F0502020204030204" pitchFamily="34" charset="0"/>
                <a:cs typeface="Calibri" panose="020F0502020204030204" pitchFamily="34" charset="0"/>
              </a:rPr>
              <a:t>E[V] = 0.2*100 + 0.5*60 + 0.3*(-10) = </a:t>
            </a:r>
            <a:r>
              <a:rPr lang="en-US" sz="1600" b="1" dirty="0">
                <a:solidFill>
                  <a:srgbClr val="C00000"/>
                </a:solidFill>
                <a:latin typeface="Calibri" panose="020F0502020204030204" pitchFamily="34" charset="0"/>
                <a:cs typeface="Calibri" panose="020F0502020204030204" pitchFamily="34" charset="0"/>
              </a:rPr>
              <a:t>47</a:t>
            </a:r>
          </a:p>
        </p:txBody>
      </p:sp>
      <p:sp>
        <p:nvSpPr>
          <p:cNvPr id="128" name="TextBox 127"/>
          <p:cNvSpPr txBox="1"/>
          <p:nvPr/>
        </p:nvSpPr>
        <p:spPr>
          <a:xfrm>
            <a:off x="2366026" y="4117165"/>
            <a:ext cx="3127779" cy="338554"/>
          </a:xfrm>
          <a:prstGeom prst="rect">
            <a:avLst/>
          </a:prstGeom>
          <a:noFill/>
        </p:spPr>
        <p:txBody>
          <a:bodyPr wrap="none" rtlCol="0">
            <a:spAutoFit/>
          </a:bodyPr>
          <a:lstStyle/>
          <a:p>
            <a:r>
              <a:rPr lang="en-US" sz="1400" dirty="0">
                <a:solidFill>
                  <a:srgbClr val="C00000"/>
                </a:solidFill>
                <a:latin typeface="Calibri" panose="020F0502020204030204" pitchFamily="34" charset="0"/>
                <a:cs typeface="Calibri" panose="020F0502020204030204" pitchFamily="34" charset="0"/>
              </a:rPr>
              <a:t>E[V] = 0.2*200 + 0.5*50 + 0.3*(-40) = </a:t>
            </a:r>
            <a:r>
              <a:rPr lang="en-US" sz="1600" b="1" dirty="0">
                <a:solidFill>
                  <a:srgbClr val="C00000"/>
                </a:solidFill>
                <a:latin typeface="Calibri" panose="020F0502020204030204" pitchFamily="34" charset="0"/>
                <a:cs typeface="Calibri" panose="020F0502020204030204" pitchFamily="34" charset="0"/>
              </a:rPr>
              <a:t>53</a:t>
            </a:r>
          </a:p>
        </p:txBody>
      </p:sp>
      <p:sp>
        <p:nvSpPr>
          <p:cNvPr id="129" name="TextBox 128"/>
          <p:cNvSpPr txBox="1"/>
          <p:nvPr/>
        </p:nvSpPr>
        <p:spPr>
          <a:xfrm>
            <a:off x="2307660" y="5232300"/>
            <a:ext cx="3278462" cy="338554"/>
          </a:xfrm>
          <a:prstGeom prst="rect">
            <a:avLst/>
          </a:prstGeom>
          <a:noFill/>
        </p:spPr>
        <p:txBody>
          <a:bodyPr wrap="none" rtlCol="0">
            <a:spAutoFit/>
          </a:bodyPr>
          <a:lstStyle/>
          <a:p>
            <a:r>
              <a:rPr lang="en-US" sz="1400" dirty="0">
                <a:solidFill>
                  <a:srgbClr val="C00000"/>
                </a:solidFill>
                <a:latin typeface="Calibri" panose="020F0502020204030204" pitchFamily="34" charset="0"/>
                <a:cs typeface="Calibri" panose="020F0502020204030204" pitchFamily="34" charset="0"/>
              </a:rPr>
              <a:t>E[V] = 0.2*300 + 0.5*40 + 0.3*(-100) = </a:t>
            </a:r>
            <a:r>
              <a:rPr lang="en-US" sz="1600" b="1" dirty="0">
                <a:solidFill>
                  <a:srgbClr val="C00000"/>
                </a:solidFill>
                <a:latin typeface="Calibri" panose="020F0502020204030204" pitchFamily="34" charset="0"/>
                <a:cs typeface="Calibri" panose="020F0502020204030204" pitchFamily="34" charset="0"/>
              </a:rPr>
              <a:t>50</a:t>
            </a:r>
          </a:p>
        </p:txBody>
      </p:sp>
      <p:sp>
        <p:nvSpPr>
          <p:cNvPr id="130" name="TextBox 129"/>
          <p:cNvSpPr txBox="1"/>
          <p:nvPr/>
        </p:nvSpPr>
        <p:spPr>
          <a:xfrm>
            <a:off x="1599482" y="4219643"/>
            <a:ext cx="393056" cy="338554"/>
          </a:xfrm>
          <a:prstGeom prst="rect">
            <a:avLst/>
          </a:prstGeom>
          <a:noFill/>
        </p:spPr>
        <p:txBody>
          <a:bodyPr wrap="none" rtlCol="0">
            <a:spAutoFit/>
          </a:bodyPr>
          <a:lstStyle/>
          <a:p>
            <a:r>
              <a:rPr lang="en-US" sz="1600" b="1" dirty="0">
                <a:solidFill>
                  <a:srgbClr val="00B050"/>
                </a:solidFill>
                <a:latin typeface="Calibri" panose="020F0502020204030204" pitchFamily="34" charset="0"/>
                <a:cs typeface="Calibri" panose="020F0502020204030204" pitchFamily="34" charset="0"/>
              </a:rPr>
              <a:t>53</a:t>
            </a:r>
            <a:endParaRPr lang="en-US" b="1" dirty="0">
              <a:solidFill>
                <a:srgbClr val="00B050"/>
              </a:solidFill>
              <a:latin typeface="Calibri" panose="020F0502020204030204" pitchFamily="34" charset="0"/>
              <a:cs typeface="Calibri" panose="020F0502020204030204" pitchFamily="34" charset="0"/>
            </a:endParaRPr>
          </a:p>
        </p:txBody>
      </p:sp>
      <p:sp>
        <p:nvSpPr>
          <p:cNvPr id="131" name="TextBox 130"/>
          <p:cNvSpPr txBox="1"/>
          <p:nvPr/>
        </p:nvSpPr>
        <p:spPr>
          <a:xfrm>
            <a:off x="1077672" y="4958935"/>
            <a:ext cx="1317925" cy="307777"/>
          </a:xfrm>
          <a:prstGeom prst="rect">
            <a:avLst/>
          </a:prstGeom>
          <a:noFill/>
        </p:spPr>
        <p:txBody>
          <a:bodyPr wrap="none" rtlCol="0">
            <a:spAutoFit/>
          </a:bodyPr>
          <a:lstStyle/>
          <a:p>
            <a:r>
              <a:rPr lang="en-US" sz="1400" dirty="0">
                <a:solidFill>
                  <a:srgbClr val="C00000"/>
                </a:solidFill>
                <a:latin typeface="Calibri" panose="020F0502020204030204" pitchFamily="34" charset="0"/>
                <a:cs typeface="Calibri" panose="020F0502020204030204" pitchFamily="34" charset="0"/>
              </a:rPr>
              <a:t>max(47, 53, 50)</a:t>
            </a:r>
            <a:endParaRPr lang="en-US" sz="1600" dirty="0">
              <a:solidFill>
                <a:srgbClr val="C00000"/>
              </a:solidFill>
              <a:latin typeface="Calibri" panose="020F0502020204030204" pitchFamily="34" charset="0"/>
              <a:cs typeface="Calibri" panose="020F0502020204030204" pitchFamily="34" charset="0"/>
            </a:endParaRPr>
          </a:p>
        </p:txBody>
      </p:sp>
      <p:cxnSp>
        <p:nvCxnSpPr>
          <p:cNvPr id="132" name="Straight Arrow Connector 131"/>
          <p:cNvCxnSpPr>
            <a:endCxn id="130" idx="2"/>
          </p:cNvCxnSpPr>
          <p:nvPr/>
        </p:nvCxnSpPr>
        <p:spPr>
          <a:xfrm flipV="1">
            <a:off x="1780117" y="4558197"/>
            <a:ext cx="15893" cy="436835"/>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3810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1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11"/>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12"/>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84"/>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13"/>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14"/>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15"/>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97"/>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16"/>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117"/>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18"/>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24"/>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128"/>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129"/>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131"/>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132"/>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1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6" grpId="0"/>
      <p:bldP spid="33" grpId="0"/>
      <p:bldP spid="37" grpId="0"/>
      <p:bldP spid="41" grpId="0"/>
      <p:bldP spid="42" grpId="0"/>
      <p:bldP spid="43" grpId="0"/>
      <p:bldP spid="29" grpId="0" animBg="1"/>
      <p:bldP spid="110" grpId="0"/>
      <p:bldP spid="111" grpId="0"/>
      <p:bldP spid="112" grpId="0"/>
      <p:bldP spid="113" grpId="0"/>
      <p:bldP spid="114" grpId="0"/>
      <p:bldP spid="115" grpId="0"/>
      <p:bldP spid="116" grpId="0"/>
      <p:bldP spid="117" grpId="0"/>
      <p:bldP spid="118" grpId="0"/>
      <p:bldP spid="124" grpId="0"/>
      <p:bldP spid="128" grpId="0"/>
      <p:bldP spid="129" grpId="0"/>
      <p:bldP spid="130" grpId="0"/>
      <p:bldP spid="131"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dirty="0"/>
              <a:t>Payoff vs Cost</a:t>
            </a:r>
          </a:p>
        </p:txBody>
      </p:sp>
      <p:graphicFrame>
        <p:nvGraphicFramePr>
          <p:cNvPr id="9" name="Table 8"/>
          <p:cNvGraphicFramePr>
            <a:graphicFrameLocks noGrp="1"/>
          </p:cNvGraphicFramePr>
          <p:nvPr>
            <p:extLst>
              <p:ext uri="{D42A27DB-BD31-4B8C-83A1-F6EECF244321}">
                <p14:modId xmlns:p14="http://schemas.microsoft.com/office/powerpoint/2010/main" val="449477474"/>
              </p:ext>
            </p:extLst>
          </p:nvPr>
        </p:nvGraphicFramePr>
        <p:xfrm>
          <a:off x="685800" y="2133600"/>
          <a:ext cx="7644996" cy="2714769"/>
        </p:xfrm>
        <a:graphic>
          <a:graphicData uri="http://schemas.openxmlformats.org/drawingml/2006/table">
            <a:tbl>
              <a:tblPr firstRow="1" bandRow="1">
                <a:tableStyleId>{5C22544A-7EE6-4342-B048-85BDC9FD1C3A}</a:tableStyleId>
              </a:tblPr>
              <a:tblGrid>
                <a:gridCol w="2034370">
                  <a:extLst>
                    <a:ext uri="{9D8B030D-6E8A-4147-A177-3AD203B41FA5}">
                      <a16:colId xmlns:a16="http://schemas.microsoft.com/office/drawing/2014/main" val="20000"/>
                    </a:ext>
                  </a:extLst>
                </a:gridCol>
                <a:gridCol w="1952332">
                  <a:extLst>
                    <a:ext uri="{9D8B030D-6E8A-4147-A177-3AD203B41FA5}">
                      <a16:colId xmlns:a16="http://schemas.microsoft.com/office/drawing/2014/main" val="3999196963"/>
                    </a:ext>
                  </a:extLst>
                </a:gridCol>
                <a:gridCol w="3658294">
                  <a:extLst>
                    <a:ext uri="{9D8B030D-6E8A-4147-A177-3AD203B41FA5}">
                      <a16:colId xmlns:a16="http://schemas.microsoft.com/office/drawing/2014/main" val="2668355185"/>
                    </a:ext>
                  </a:extLst>
                </a:gridCol>
              </a:tblGrid>
              <a:tr h="639605">
                <a:tc>
                  <a:txBody>
                    <a:bodyPr/>
                    <a:lstStyle/>
                    <a:p>
                      <a:pPr marL="0" algn="l" defTabSz="914400" rtl="0" eaLnBrk="1" latinLnBrk="0" hangingPunct="1"/>
                      <a:r>
                        <a:rPr lang="en-US" sz="1600" b="1"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Criterion</a:t>
                      </a:r>
                    </a:p>
                  </a:txBody>
                  <a:tcPr marR="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algn="ctr" defTabSz="914400" rtl="0" eaLnBrk="1" latinLnBrk="0" hangingPunct="1"/>
                      <a:r>
                        <a:rPr lang="en-US" sz="1600" b="1"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Outlook</a:t>
                      </a:r>
                    </a:p>
                  </a:txBody>
                  <a:tcPr marR="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algn="ctr" defTabSz="914400" rtl="0" eaLnBrk="1" latinLnBrk="0" hangingPunct="1"/>
                      <a:r>
                        <a:rPr lang="en-US" sz="1600" b="1"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Description</a:t>
                      </a:r>
                    </a:p>
                  </a:txBody>
                  <a:tcPr marR="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000"/>
                  </a:ext>
                </a:extLst>
              </a:tr>
              <a:tr h="518791">
                <a:tc>
                  <a:txBody>
                    <a:bodyPr/>
                    <a:lstStyle/>
                    <a:p>
                      <a:pPr marL="0" marR="0" algn="l" defTabSz="914400" rtl="0" eaLnBrk="1" fontAlgn="base" latinLnBrk="0" hangingPunct="1">
                        <a:lnSpc>
                          <a:spcPct val="115000"/>
                        </a:lnSpc>
                        <a:spcBef>
                          <a:spcPts val="0"/>
                        </a:spcBef>
                        <a:spcAft>
                          <a:spcPts val="0"/>
                        </a:spcAft>
                      </a:pPr>
                      <a:r>
                        <a:rPr lang="en-US" sz="1400" b="0" kern="1200" dirty="0" err="1">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Minimin</a:t>
                      </a:r>
                      <a:r>
                        <a:rPr lang="en-US" sz="14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Cost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algn="ctr" defTabSz="914400" rtl="0" eaLnBrk="1" fontAlgn="base" latinLnBrk="0" hangingPunct="1">
                        <a:lnSpc>
                          <a:spcPct val="115000"/>
                        </a:lnSpc>
                        <a:spcBef>
                          <a:spcPts val="0"/>
                        </a:spcBef>
                        <a:spcAft>
                          <a:spcPts val="0"/>
                        </a:spcAft>
                      </a:pPr>
                      <a:r>
                        <a:rPr lang="en-US" sz="14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Most Optimistic</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algn="ctr" defTabSz="914400" rtl="0" eaLnBrk="1" fontAlgn="base" latinLnBrk="0" hangingPunct="1">
                        <a:lnSpc>
                          <a:spcPct val="115000"/>
                        </a:lnSpc>
                        <a:spcBef>
                          <a:spcPts val="0"/>
                        </a:spcBef>
                        <a:spcAft>
                          <a:spcPts val="0"/>
                        </a:spcAft>
                      </a:pPr>
                      <a:r>
                        <a:rPr lang="en-US" sz="14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Pick alternative with the lowest</a:t>
                      </a:r>
                      <a:r>
                        <a:rPr lang="en-US" sz="1400" b="0" kern="1200" baseline="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a:t>
                      </a:r>
                      <a:r>
                        <a:rPr lang="en-US" sz="14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lowest cost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518791">
                <a:tc>
                  <a:txBody>
                    <a:bodyPr/>
                    <a:lstStyle/>
                    <a:p>
                      <a:pPr marL="0" marR="0" algn="l" defTabSz="914400" rtl="0" eaLnBrk="1" fontAlgn="base" latinLnBrk="0" hangingPunct="1">
                        <a:lnSpc>
                          <a:spcPct val="115000"/>
                        </a:lnSpc>
                        <a:spcBef>
                          <a:spcPts val="0"/>
                        </a:spcBef>
                        <a:spcAft>
                          <a:spcPts val="0"/>
                        </a:spcAft>
                      </a:pPr>
                      <a:r>
                        <a:rPr lang="en-US" sz="14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Minimax Cost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algn="ctr" defTabSz="914400" rtl="0" eaLnBrk="1" fontAlgn="base" latinLnBrk="0" hangingPunct="1">
                        <a:lnSpc>
                          <a:spcPct val="115000"/>
                        </a:lnSpc>
                        <a:spcBef>
                          <a:spcPts val="0"/>
                        </a:spcBef>
                        <a:spcAft>
                          <a:spcPts val="0"/>
                        </a:spcAft>
                      </a:pPr>
                      <a:r>
                        <a:rPr lang="en-US" sz="14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Most Conservative</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algn="ctr" defTabSz="914400" rtl="0" eaLnBrk="1" fontAlgn="base" latinLnBrk="0" hangingPunct="1">
                        <a:lnSpc>
                          <a:spcPct val="115000"/>
                        </a:lnSpc>
                        <a:spcBef>
                          <a:spcPts val="0"/>
                        </a:spcBef>
                        <a:spcAft>
                          <a:spcPts val="0"/>
                        </a:spcAft>
                      </a:pPr>
                      <a:r>
                        <a:rPr lang="en-US" sz="14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Pick alternative</a:t>
                      </a:r>
                      <a:r>
                        <a:rPr lang="en-US" sz="1400" b="0" kern="1200" baseline="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with lowest highest cost</a:t>
                      </a:r>
                      <a:endParaRPr lang="en-US" sz="14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518791">
                <a:tc>
                  <a:txBody>
                    <a:bodyPr/>
                    <a:lstStyle/>
                    <a:p>
                      <a:pPr marL="0" marR="0" algn="l" defTabSz="914400" rtl="0" eaLnBrk="1" fontAlgn="base" latinLnBrk="0" hangingPunct="1">
                        <a:lnSpc>
                          <a:spcPct val="115000"/>
                        </a:lnSpc>
                        <a:spcBef>
                          <a:spcPts val="0"/>
                        </a:spcBef>
                        <a:spcAft>
                          <a:spcPts val="0"/>
                        </a:spcAft>
                      </a:pPr>
                      <a:r>
                        <a:rPr lang="en-US" sz="14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Minimax</a:t>
                      </a:r>
                      <a:r>
                        <a:rPr lang="en-US" sz="1400" b="0" kern="1200" baseline="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Regret</a:t>
                      </a:r>
                      <a:endParaRPr lang="en-US" sz="14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algn="ctr" defTabSz="914400" rtl="0" eaLnBrk="1" fontAlgn="base" latinLnBrk="0" hangingPunct="1">
                        <a:lnSpc>
                          <a:spcPct val="115000"/>
                        </a:lnSpc>
                        <a:spcBef>
                          <a:spcPts val="0"/>
                        </a:spcBef>
                        <a:spcAft>
                          <a:spcPts val="0"/>
                        </a:spcAft>
                      </a:pPr>
                      <a:r>
                        <a:rPr lang="en-US" sz="14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Most</a:t>
                      </a:r>
                      <a:r>
                        <a:rPr lang="en-US" sz="1400" b="0" kern="1200" baseline="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Averse to Regret</a:t>
                      </a:r>
                      <a:endParaRPr lang="en-US" sz="14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algn="ctr" defTabSz="914400" rtl="0" eaLnBrk="1" fontAlgn="base" latinLnBrk="0" hangingPunct="1">
                        <a:lnSpc>
                          <a:spcPct val="115000"/>
                        </a:lnSpc>
                        <a:spcBef>
                          <a:spcPts val="0"/>
                        </a:spcBef>
                        <a:spcAft>
                          <a:spcPts val="0"/>
                        </a:spcAft>
                      </a:pPr>
                      <a:r>
                        <a:rPr lang="en-US" sz="14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Pick alternative with lowest possible</a:t>
                      </a:r>
                      <a:r>
                        <a:rPr lang="en-US" sz="1400" b="0" kern="1200" baseline="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regret</a:t>
                      </a:r>
                      <a:endParaRPr lang="en-US" sz="14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518791">
                <a:tc>
                  <a:txBody>
                    <a:bodyPr/>
                    <a:lstStyle/>
                    <a:p>
                      <a:pPr marL="0" marR="0" algn="l" defTabSz="914400" rtl="0" eaLnBrk="1" fontAlgn="base" latinLnBrk="0" hangingPunct="1">
                        <a:lnSpc>
                          <a:spcPct val="115000"/>
                        </a:lnSpc>
                        <a:spcBef>
                          <a:spcPts val="0"/>
                        </a:spcBef>
                        <a:spcAft>
                          <a:spcPts val="0"/>
                        </a:spcAft>
                      </a:pPr>
                      <a:r>
                        <a:rPr lang="en-US" sz="14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Min Expected</a:t>
                      </a:r>
                      <a:r>
                        <a:rPr lang="en-US" sz="1400" b="0" kern="1200" baseline="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Cost</a:t>
                      </a:r>
                      <a:endParaRPr lang="en-US" sz="14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algn="ctr" defTabSz="914400" rtl="0" eaLnBrk="1" fontAlgn="base" latinLnBrk="0" hangingPunct="1">
                        <a:lnSpc>
                          <a:spcPct val="115000"/>
                        </a:lnSpc>
                        <a:spcBef>
                          <a:spcPts val="0"/>
                        </a:spcBef>
                        <a:spcAft>
                          <a:spcPts val="0"/>
                        </a:spcAft>
                      </a:pPr>
                      <a:r>
                        <a:rPr lang="en-US" sz="14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Risk</a:t>
                      </a:r>
                      <a:r>
                        <a:rPr lang="en-US" sz="1400" b="0" kern="1200" baseline="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Neutral</a:t>
                      </a:r>
                      <a:endParaRPr lang="en-US" sz="14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algn="ctr" defTabSz="914400" rtl="0" eaLnBrk="1" fontAlgn="base" latinLnBrk="0" hangingPunct="1">
                        <a:lnSpc>
                          <a:spcPct val="115000"/>
                        </a:lnSpc>
                        <a:spcBef>
                          <a:spcPts val="0"/>
                        </a:spcBef>
                        <a:spcAft>
                          <a:spcPts val="0"/>
                        </a:spcAft>
                      </a:pPr>
                      <a:r>
                        <a:rPr lang="en-US" sz="1400" b="0" kern="120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Pick alternative</a:t>
                      </a:r>
                      <a:r>
                        <a:rPr lang="en-US" sz="1400" b="0" kern="1200" baseline="0" dirty="0">
                          <a:solidFill>
                            <a:schemeClr val="tx1"/>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 with </a:t>
                      </a:r>
                      <a:r>
                        <a:rPr lang="en-US" sz="1400" b="1" kern="1200" baseline="0" dirty="0">
                          <a:solidFill>
                            <a:srgbClr val="C00000"/>
                          </a:solidFill>
                          <a:effectLst>
                            <a:outerShdw blurRad="38100" dist="38100" dir="2700000" algn="tl">
                              <a:srgbClr val="FFFFFF"/>
                            </a:outerShdw>
                          </a:effectLst>
                          <a:latin typeface="Calibri" panose="020F0502020204030204" pitchFamily="34" charset="0"/>
                          <a:ea typeface="+mn-ea"/>
                          <a:cs typeface="Calibri" panose="020F0502020204030204" pitchFamily="34" charset="0"/>
                        </a:rPr>
                        <a:t>lowest expected cost</a:t>
                      </a:r>
                      <a:endParaRPr lang="en-US" sz="1400" b="1" kern="1200" dirty="0">
                        <a:solidFill>
                          <a:srgbClr val="C00000"/>
                        </a:solidFill>
                        <a:effectLst>
                          <a:outerShdw blurRad="38100" dist="38100" dir="2700000" algn="tl">
                            <a:srgbClr val="FFFFFF"/>
                          </a:outerShdw>
                        </a:effectLst>
                        <a:latin typeface="Calibri" panose="020F0502020204030204" pitchFamily="34" charset="0"/>
                        <a:ea typeface="+mn-ea"/>
                        <a:cs typeface="Calibri" panose="020F050202020403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76343981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D56730B-E4ED-EE4E-8CCB-F46E04C6FAEC}"/>
              </a:ext>
            </a:extLst>
          </p:cNvPr>
          <p:cNvSpPr>
            <a:spLocks noGrp="1"/>
          </p:cNvSpPr>
          <p:nvPr>
            <p:ph type="sldNum" sz="quarter" idx="11"/>
          </p:nvPr>
        </p:nvSpPr>
        <p:spPr/>
        <p:txBody>
          <a:bodyPr/>
          <a:lstStyle/>
          <a:p>
            <a:fld id="{D800FC57-747A-4054-A3DF-63D163080A4A}" type="slidenum">
              <a:rPr lang="en-US" smtClean="0"/>
              <a:pPr/>
              <a:t>42</a:t>
            </a:fld>
            <a:endParaRPr lang="en-US" dirty="0"/>
          </a:p>
        </p:txBody>
      </p:sp>
      <p:pic>
        <p:nvPicPr>
          <p:cNvPr id="1030" name="Picture 6" descr="Using Breakout Rooms with Less Stress and Better Results | Faculty Focus">
            <a:extLst>
              <a:ext uri="{FF2B5EF4-FFF2-40B4-BE49-F238E27FC236}">
                <a16:creationId xmlns:a16="http://schemas.microsoft.com/office/drawing/2014/main" id="{E891445F-0072-294B-A7AE-8448247E43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1600200"/>
            <a:ext cx="6426200" cy="341391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283E655-42C6-984C-860E-E239574CE1EB}"/>
              </a:ext>
            </a:extLst>
          </p:cNvPr>
          <p:cNvSpPr txBox="1"/>
          <p:nvPr/>
        </p:nvSpPr>
        <p:spPr>
          <a:xfrm>
            <a:off x="228600" y="228600"/>
            <a:ext cx="8763000" cy="523220"/>
          </a:xfrm>
          <a:prstGeom prst="rect">
            <a:avLst/>
          </a:prstGeom>
          <a:noFill/>
        </p:spPr>
        <p:txBody>
          <a:bodyPr wrap="square" rtlCol="0">
            <a:spAutoFit/>
          </a:bodyPr>
          <a:lstStyle/>
          <a:p>
            <a:pPr algn="ctr">
              <a:spcBef>
                <a:spcPts val="450"/>
              </a:spcBef>
            </a:pPr>
            <a:r>
              <a:rPr lang="en-PH" sz="2800" b="1" dirty="0">
                <a:latin typeface="Calibri" panose="020F0502020204030204" pitchFamily="34" charset="0"/>
                <a:ea typeface="Cabin" charset="0"/>
                <a:cs typeface="Calibri" panose="020F0502020204030204" pitchFamily="34" charset="0"/>
              </a:rPr>
              <a:t>BREAKOUT ROOMS (15 minutes)</a:t>
            </a:r>
          </a:p>
        </p:txBody>
      </p:sp>
      <p:sp>
        <p:nvSpPr>
          <p:cNvPr id="7" name="TextBox 6">
            <a:extLst>
              <a:ext uri="{FF2B5EF4-FFF2-40B4-BE49-F238E27FC236}">
                <a16:creationId xmlns:a16="http://schemas.microsoft.com/office/drawing/2014/main" id="{9E887432-D3C7-E447-B1AD-634412EFED3C}"/>
              </a:ext>
            </a:extLst>
          </p:cNvPr>
          <p:cNvSpPr txBox="1"/>
          <p:nvPr/>
        </p:nvSpPr>
        <p:spPr>
          <a:xfrm>
            <a:off x="-19050" y="5410200"/>
            <a:ext cx="9296400" cy="677108"/>
          </a:xfrm>
          <a:prstGeom prst="rect">
            <a:avLst/>
          </a:prstGeom>
          <a:noFill/>
        </p:spPr>
        <p:txBody>
          <a:bodyPr wrap="square" rtlCol="0">
            <a:spAutoFit/>
          </a:bodyPr>
          <a:lstStyle/>
          <a:p>
            <a:pPr algn="ctr">
              <a:spcBef>
                <a:spcPts val="450"/>
              </a:spcBef>
            </a:pPr>
            <a:r>
              <a:rPr lang="en-US" sz="2000" dirty="0">
                <a:latin typeface="Calibri" panose="020F0502020204030204" pitchFamily="34" charset="0"/>
                <a:ea typeface="Cabin" charset="0"/>
                <a:cs typeface="Calibri" panose="020F0502020204030204" pitchFamily="34" charset="0"/>
              </a:rPr>
              <a:t>Use decision trees to solve the practice problem on the following slides. </a:t>
            </a:r>
            <a:br>
              <a:rPr lang="en-US" sz="2000" dirty="0">
                <a:latin typeface="Calibri" panose="020F0502020204030204" pitchFamily="34" charset="0"/>
                <a:ea typeface="Cabin" charset="0"/>
                <a:cs typeface="Calibri" panose="020F0502020204030204" pitchFamily="34" charset="0"/>
              </a:rPr>
            </a:br>
            <a:endParaRPr lang="en-PH" sz="1800" dirty="0">
              <a:latin typeface="Calibri" panose="020F0502020204030204" pitchFamily="34" charset="0"/>
              <a:ea typeface="Cabin" charset="0"/>
              <a:cs typeface="Calibri" panose="020F0502020204030204" pitchFamily="34" charset="0"/>
            </a:endParaRPr>
          </a:p>
        </p:txBody>
      </p:sp>
    </p:spTree>
    <p:extLst>
      <p:ext uri="{BB962C8B-B14F-4D97-AF65-F5344CB8AC3E}">
        <p14:creationId xmlns:p14="http://schemas.microsoft.com/office/powerpoint/2010/main" val="236781759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28600" y="228600"/>
            <a:ext cx="8763000" cy="461665"/>
          </a:xfrm>
          <a:prstGeom prst="rect">
            <a:avLst/>
          </a:prstGeom>
          <a:noFill/>
        </p:spPr>
        <p:txBody>
          <a:bodyPr wrap="square" rtlCol="0">
            <a:spAutoFit/>
          </a:bodyPr>
          <a:lstStyle/>
          <a:p>
            <a:pPr algn="ctr">
              <a:spcBef>
                <a:spcPts val="450"/>
              </a:spcBef>
            </a:pPr>
            <a:r>
              <a:rPr lang="en-PH" sz="2400" b="1" dirty="0">
                <a:latin typeface="Calibri" panose="020F0502020204030204" pitchFamily="34" charset="0"/>
                <a:ea typeface="Cabin" charset="0"/>
                <a:cs typeface="Calibri" panose="020F0502020204030204" pitchFamily="34" charset="0"/>
              </a:rPr>
              <a:t>Practice Problem 1</a:t>
            </a:r>
          </a:p>
        </p:txBody>
      </p:sp>
      <p:sp>
        <p:nvSpPr>
          <p:cNvPr id="4" name="Rectangle 3"/>
          <p:cNvSpPr>
            <a:spLocks noChangeArrowheads="1"/>
          </p:cNvSpPr>
          <p:nvPr/>
        </p:nvSpPr>
        <p:spPr bwMode="auto">
          <a:xfrm>
            <a:off x="228600" y="990600"/>
            <a:ext cx="8763000" cy="5593113"/>
          </a:xfrm>
          <a:prstGeom prst="rect">
            <a:avLst/>
          </a:prstGeom>
          <a:noFill/>
          <a:ln w="28575">
            <a:noFill/>
            <a:miter lim="800000"/>
            <a:headEnd/>
            <a:tailEnd/>
          </a:ln>
          <a:effectLst/>
        </p:spPr>
        <p:txBody>
          <a:bodyPr/>
          <a:lstStyle/>
          <a:p>
            <a:pPr marL="342900" indent="-342900">
              <a:spcBef>
                <a:spcPct val="20000"/>
              </a:spcBef>
              <a:defRPr/>
            </a:pPr>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Firm B is threatening to sue us (Firm A) for patent infringement.</a:t>
            </a:r>
          </a:p>
          <a:p>
            <a:pPr marL="342900" indent="-342900">
              <a:spcBef>
                <a:spcPct val="20000"/>
              </a:spcBef>
              <a:defRPr/>
            </a:pPr>
            <a:endParaRPr lang="en-US" sz="2000" dirty="0">
              <a:effectLst>
                <a:outerShdw blurRad="38100" dist="38100" dir="2700000" algn="tl">
                  <a:srgbClr val="FFFFFF"/>
                </a:outerShdw>
              </a:effectLst>
              <a:latin typeface="Calibri" panose="020F0502020204030204" pitchFamily="34" charset="0"/>
              <a:cs typeface="Calibri" panose="020F0502020204030204" pitchFamily="34" charset="0"/>
            </a:endParaRPr>
          </a:p>
          <a:p>
            <a:pPr marL="15875">
              <a:spcBef>
                <a:spcPct val="20000"/>
              </a:spcBef>
              <a:defRPr/>
            </a:pPr>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Firm B is already in court with Firm C for a similar issue. The chances of Firm B or Firm C winning the suit are </a:t>
            </a:r>
            <a:r>
              <a:rPr lang="en-US" sz="2000" b="1" dirty="0">
                <a:effectLst>
                  <a:outerShdw blurRad="38100" dist="38100" dir="2700000" algn="tl">
                    <a:srgbClr val="FFFFFF"/>
                  </a:outerShdw>
                </a:effectLst>
                <a:latin typeface="Calibri" panose="020F0502020204030204" pitchFamily="34" charset="0"/>
                <a:cs typeface="Calibri" panose="020F0502020204030204" pitchFamily="34" charset="0"/>
              </a:rPr>
              <a:t>equal</a:t>
            </a:r>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 If firm B loses, they will not sue us. If Firm B wins, there is an </a:t>
            </a:r>
            <a:r>
              <a:rPr lang="en-US" sz="2000" b="1" dirty="0">
                <a:effectLst>
                  <a:outerShdw blurRad="38100" dist="38100" dir="2700000" algn="tl">
                    <a:srgbClr val="FFFFFF"/>
                  </a:outerShdw>
                </a:effectLst>
                <a:latin typeface="Calibri" panose="020F0502020204030204" pitchFamily="34" charset="0"/>
                <a:cs typeface="Calibri" panose="020F0502020204030204" pitchFamily="34" charset="0"/>
              </a:rPr>
              <a:t>80%</a:t>
            </a:r>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 probability they will sue us.</a:t>
            </a:r>
          </a:p>
          <a:p>
            <a:pPr marL="342900" indent="-342900">
              <a:spcBef>
                <a:spcPct val="20000"/>
              </a:spcBef>
              <a:defRPr/>
            </a:pPr>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 </a:t>
            </a:r>
          </a:p>
          <a:p>
            <a:pPr marL="15875">
              <a:spcBef>
                <a:spcPct val="20000"/>
              </a:spcBef>
              <a:defRPr/>
            </a:pPr>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If firm B sues us, we have 3 options. We can contest the patent itself, contest the settlement amount, or settle. </a:t>
            </a:r>
          </a:p>
          <a:p>
            <a:pPr marL="342900" indent="-342900">
              <a:spcBef>
                <a:spcPct val="20000"/>
              </a:spcBef>
              <a:defRPr/>
            </a:pPr>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		If we  contest patent, there is </a:t>
            </a:r>
            <a:r>
              <a:rPr lang="en-US" sz="2000" b="1" dirty="0">
                <a:effectLst>
                  <a:outerShdw blurRad="38100" dist="38100" dir="2700000" algn="tl">
                    <a:srgbClr val="FFFFFF"/>
                  </a:outerShdw>
                </a:effectLst>
                <a:latin typeface="Calibri" panose="020F0502020204030204" pitchFamily="34" charset="0"/>
                <a:cs typeface="Calibri" panose="020F0502020204030204" pitchFamily="34" charset="0"/>
              </a:rPr>
              <a:t>30%</a:t>
            </a:r>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 chance we win and don’t have to 	pay, and </a:t>
            </a:r>
            <a:r>
              <a:rPr lang="en-US" sz="2000" b="1" dirty="0">
                <a:effectLst>
                  <a:outerShdw blurRad="38100" dist="38100" dir="2700000" algn="tl">
                    <a:srgbClr val="FFFFFF"/>
                  </a:outerShdw>
                </a:effectLst>
                <a:latin typeface="Calibri" panose="020F0502020204030204" pitchFamily="34" charset="0"/>
                <a:cs typeface="Calibri" panose="020F0502020204030204" pitchFamily="34" charset="0"/>
              </a:rPr>
              <a:t>70%</a:t>
            </a:r>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 that we lose and have to pay </a:t>
            </a:r>
            <a:r>
              <a:rPr lang="en-US" sz="2000" b="1" dirty="0">
                <a:effectLst>
                  <a:outerShdw blurRad="38100" dist="38100" dir="2700000" algn="tl">
                    <a:srgbClr val="FFFFFF"/>
                  </a:outerShdw>
                </a:effectLst>
                <a:latin typeface="Calibri" panose="020F0502020204030204" pitchFamily="34" charset="0"/>
                <a:cs typeface="Calibri" panose="020F0502020204030204" pitchFamily="34" charset="0"/>
              </a:rPr>
              <a:t>$10M</a:t>
            </a:r>
          </a:p>
          <a:p>
            <a:pPr marL="342900" indent="-342900">
              <a:spcBef>
                <a:spcPct val="20000"/>
              </a:spcBef>
              <a:defRPr/>
            </a:pPr>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		If we  contest settlement amount, there is </a:t>
            </a:r>
            <a:r>
              <a:rPr lang="en-US" sz="2000" b="1" dirty="0">
                <a:effectLst>
                  <a:outerShdw blurRad="38100" dist="38100" dir="2700000" algn="tl">
                    <a:srgbClr val="FFFFFF"/>
                  </a:outerShdw>
                </a:effectLst>
                <a:latin typeface="Calibri" panose="020F0502020204030204" pitchFamily="34" charset="0"/>
                <a:cs typeface="Calibri" panose="020F0502020204030204" pitchFamily="34" charset="0"/>
              </a:rPr>
              <a:t>40%</a:t>
            </a:r>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 chance we can get a 	low settlement of </a:t>
            </a:r>
            <a:r>
              <a:rPr lang="en-US" sz="2000" b="1" dirty="0">
                <a:effectLst>
                  <a:outerShdw blurRad="38100" dist="38100" dir="2700000" algn="tl">
                    <a:srgbClr val="FFFFFF"/>
                  </a:outerShdw>
                </a:effectLst>
                <a:latin typeface="Calibri" panose="020F0502020204030204" pitchFamily="34" charset="0"/>
                <a:cs typeface="Calibri" panose="020F0502020204030204" pitchFamily="34" charset="0"/>
              </a:rPr>
              <a:t>$5M</a:t>
            </a:r>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 and a high amount of </a:t>
            </a:r>
            <a:r>
              <a:rPr lang="en-US" sz="2000" b="1" dirty="0">
                <a:effectLst>
                  <a:outerShdw blurRad="38100" dist="38100" dir="2700000" algn="tl">
                    <a:srgbClr val="FFFFFF"/>
                  </a:outerShdw>
                </a:effectLst>
                <a:latin typeface="Calibri" panose="020F0502020204030204" pitchFamily="34" charset="0"/>
                <a:cs typeface="Calibri" panose="020F0502020204030204" pitchFamily="34" charset="0"/>
              </a:rPr>
              <a:t>$15M </a:t>
            </a:r>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otherwise</a:t>
            </a:r>
          </a:p>
          <a:p>
            <a:pPr marL="342900" indent="-342900">
              <a:spcBef>
                <a:spcPct val="20000"/>
              </a:spcBef>
              <a:defRPr/>
            </a:pPr>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		If we settle, it would cost us </a:t>
            </a:r>
            <a:r>
              <a:rPr lang="en-US" sz="2000" b="1" dirty="0">
                <a:effectLst>
                  <a:outerShdw blurRad="38100" dist="38100" dir="2700000" algn="tl">
                    <a:srgbClr val="FFFFFF"/>
                  </a:outerShdw>
                </a:effectLst>
                <a:latin typeface="Calibri" panose="020F0502020204030204" pitchFamily="34" charset="0"/>
                <a:cs typeface="Calibri" panose="020F0502020204030204" pitchFamily="34" charset="0"/>
              </a:rPr>
              <a:t>$8M</a:t>
            </a:r>
          </a:p>
          <a:p>
            <a:pPr marL="342900" indent="-342900">
              <a:spcBef>
                <a:spcPct val="20000"/>
              </a:spcBef>
              <a:defRPr/>
            </a:pPr>
            <a:endParaRPr lang="en-US" sz="2000" dirty="0">
              <a:effectLst>
                <a:outerShdw blurRad="38100" dist="38100" dir="2700000" algn="tl">
                  <a:srgbClr val="FFFFFF"/>
                </a:outerShdw>
              </a:effectLst>
              <a:latin typeface="Calibri" panose="020F0502020204030204" pitchFamily="34" charset="0"/>
              <a:cs typeface="Calibri" panose="020F0502020204030204" pitchFamily="34" charset="0"/>
            </a:endParaRPr>
          </a:p>
          <a:p>
            <a:pPr marL="342900" indent="-342900">
              <a:spcBef>
                <a:spcPct val="20000"/>
              </a:spcBef>
              <a:defRPr/>
            </a:pPr>
            <a:r>
              <a:rPr lang="en-US" sz="2000" dirty="0">
                <a:solidFill>
                  <a:srgbClr val="C00000"/>
                </a:solidFill>
                <a:effectLst>
                  <a:outerShdw blurRad="38100" dist="38100" dir="2700000" algn="tl">
                    <a:srgbClr val="FFFFFF"/>
                  </a:outerShdw>
                </a:effectLst>
                <a:latin typeface="Calibri" panose="020F0502020204030204" pitchFamily="34" charset="0"/>
                <a:cs typeface="Calibri" panose="020F0502020204030204" pitchFamily="34" charset="0"/>
              </a:rPr>
              <a:t>If instead of waiting we settle now, what should be the settlement amount?</a:t>
            </a:r>
          </a:p>
        </p:txBody>
      </p:sp>
      <p:sp>
        <p:nvSpPr>
          <p:cNvPr id="6" name="Slide Number Placeholder 5"/>
          <p:cNvSpPr>
            <a:spLocks noGrp="1"/>
          </p:cNvSpPr>
          <p:nvPr>
            <p:ph type="sldNum" sz="quarter" idx="11"/>
          </p:nvPr>
        </p:nvSpPr>
        <p:spPr>
          <a:xfrm>
            <a:off x="3962400" y="6586004"/>
            <a:ext cx="1905000" cy="274287"/>
          </a:xfrm>
        </p:spPr>
        <p:txBody>
          <a:bodyPr/>
          <a:lstStyle/>
          <a:p>
            <a:fld id="{D800FC57-747A-4054-A3DF-63D163080A4A}" type="slidenum">
              <a:rPr lang="en-US" smtClean="0"/>
              <a:pPr/>
              <a:t>43</a:t>
            </a:fld>
            <a:endParaRPr lang="en-US" dirty="0"/>
          </a:p>
        </p:txBody>
      </p:sp>
    </p:spTree>
    <p:extLst>
      <p:ext uri="{BB962C8B-B14F-4D97-AF65-F5344CB8AC3E}">
        <p14:creationId xmlns:p14="http://schemas.microsoft.com/office/powerpoint/2010/main" val="210842947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FADC91A-43E1-9644-DB3A-8E2526067189}"/>
              </a:ext>
            </a:extLst>
          </p:cNvPr>
          <p:cNvSpPr>
            <a:spLocks noGrp="1"/>
          </p:cNvSpPr>
          <p:nvPr>
            <p:ph type="sldNum" sz="quarter" idx="11"/>
          </p:nvPr>
        </p:nvSpPr>
        <p:spPr/>
        <p:txBody>
          <a:bodyPr/>
          <a:lstStyle/>
          <a:p>
            <a:fld id="{D800FC57-747A-4054-A3DF-63D163080A4A}" type="slidenum">
              <a:rPr lang="en-US" smtClean="0"/>
              <a:pPr/>
              <a:t>44</a:t>
            </a:fld>
            <a:endParaRPr lang="en-US" dirty="0"/>
          </a:p>
        </p:txBody>
      </p:sp>
      <p:pic>
        <p:nvPicPr>
          <p:cNvPr id="3" name="Picture 2">
            <a:extLst>
              <a:ext uri="{FF2B5EF4-FFF2-40B4-BE49-F238E27FC236}">
                <a16:creationId xmlns:a16="http://schemas.microsoft.com/office/drawing/2014/main" id="{95EC5679-DB44-168E-0EF6-1E38027D2E9F}"/>
              </a:ext>
            </a:extLst>
          </p:cNvPr>
          <p:cNvPicPr>
            <a:picLocks noChangeAspect="1"/>
          </p:cNvPicPr>
          <p:nvPr/>
        </p:nvPicPr>
        <p:blipFill>
          <a:blip r:embed="rId2"/>
          <a:stretch>
            <a:fillRect/>
          </a:stretch>
        </p:blipFill>
        <p:spPr>
          <a:xfrm>
            <a:off x="304800" y="1447800"/>
            <a:ext cx="9036339" cy="4813169"/>
          </a:xfrm>
          <a:prstGeom prst="rect">
            <a:avLst/>
          </a:prstGeom>
        </p:spPr>
      </p:pic>
      <p:sp>
        <p:nvSpPr>
          <p:cNvPr id="4" name="TextBox 3">
            <a:extLst>
              <a:ext uri="{FF2B5EF4-FFF2-40B4-BE49-F238E27FC236}">
                <a16:creationId xmlns:a16="http://schemas.microsoft.com/office/drawing/2014/main" id="{4754EE5D-2BC7-5F41-3D12-E4F4F8650C44}"/>
              </a:ext>
            </a:extLst>
          </p:cNvPr>
          <p:cNvSpPr txBox="1"/>
          <p:nvPr/>
        </p:nvSpPr>
        <p:spPr>
          <a:xfrm>
            <a:off x="228600" y="228600"/>
            <a:ext cx="8763000" cy="461665"/>
          </a:xfrm>
          <a:prstGeom prst="rect">
            <a:avLst/>
          </a:prstGeom>
          <a:noFill/>
        </p:spPr>
        <p:txBody>
          <a:bodyPr wrap="square" rtlCol="0">
            <a:spAutoFit/>
          </a:bodyPr>
          <a:lstStyle/>
          <a:p>
            <a:pPr algn="ctr">
              <a:spcBef>
                <a:spcPts val="450"/>
              </a:spcBef>
            </a:pPr>
            <a:r>
              <a:rPr lang="en-PH" sz="2400" b="1" dirty="0">
                <a:latin typeface="Calibri" panose="020F0502020204030204" pitchFamily="34" charset="0"/>
                <a:ea typeface="Cabin" charset="0"/>
                <a:cs typeface="Calibri" panose="020F0502020204030204" pitchFamily="34" charset="0"/>
              </a:rPr>
              <a:t>Practice Problem Solution</a:t>
            </a:r>
          </a:p>
        </p:txBody>
      </p:sp>
      <p:sp>
        <p:nvSpPr>
          <p:cNvPr id="6" name="TextBox 5">
            <a:extLst>
              <a:ext uri="{FF2B5EF4-FFF2-40B4-BE49-F238E27FC236}">
                <a16:creationId xmlns:a16="http://schemas.microsoft.com/office/drawing/2014/main" id="{F8EA230B-68B1-9C9B-91BD-585E9B0444C4}"/>
              </a:ext>
            </a:extLst>
          </p:cNvPr>
          <p:cNvSpPr txBox="1"/>
          <p:nvPr/>
        </p:nvSpPr>
        <p:spPr>
          <a:xfrm>
            <a:off x="806739" y="5562600"/>
            <a:ext cx="8534400" cy="400110"/>
          </a:xfrm>
          <a:prstGeom prst="rect">
            <a:avLst/>
          </a:prstGeom>
          <a:noFill/>
        </p:spPr>
        <p:txBody>
          <a:bodyPr wrap="square">
            <a:spAutoFit/>
          </a:bodyPr>
          <a:lstStyle/>
          <a:p>
            <a:pPr marL="342900" indent="-342900">
              <a:spcBef>
                <a:spcPct val="20000"/>
              </a:spcBef>
              <a:defRPr/>
            </a:pPr>
            <a:r>
              <a:rPr lang="en-US" sz="2000" b="1" u="sng" dirty="0">
                <a:solidFill>
                  <a:srgbClr val="C00000"/>
                </a:solidFill>
                <a:effectLst>
                  <a:outerShdw blurRad="38100" dist="38100" dir="2700000" algn="tl">
                    <a:srgbClr val="FFFFFF"/>
                  </a:outerShdw>
                </a:effectLst>
                <a:latin typeface="Calibri" panose="020F0502020204030204" pitchFamily="34" charset="0"/>
                <a:cs typeface="Calibri" panose="020F0502020204030204" pitchFamily="34" charset="0"/>
              </a:rPr>
              <a:t>Answer: </a:t>
            </a:r>
            <a:r>
              <a:rPr lang="en-US" sz="2000" dirty="0">
                <a:solidFill>
                  <a:srgbClr val="C00000"/>
                </a:solidFill>
                <a:effectLst>
                  <a:outerShdw blurRad="38100" dist="38100" dir="2700000" algn="tl">
                    <a:srgbClr val="FFFFFF"/>
                  </a:outerShdw>
                </a:effectLst>
                <a:latin typeface="Calibri" panose="020F0502020204030204" pitchFamily="34" charset="0"/>
                <a:cs typeface="Calibri" panose="020F0502020204030204" pitchFamily="34" charset="0"/>
              </a:rPr>
              <a:t>We would be willing to settle for up to 2.8 Million right now</a:t>
            </a:r>
          </a:p>
        </p:txBody>
      </p:sp>
      <mc:AlternateContent xmlns:mc="http://schemas.openxmlformats.org/markup-compatibility/2006">
        <mc:Choice xmlns:p14="http://schemas.microsoft.com/office/powerpoint/2010/main" Requires="p14">
          <p:contentPart p14:bwMode="auto" r:id="rId3">
            <p14:nvContentPartPr>
              <p14:cNvPr id="32" name="Ink 31">
                <a:extLst>
                  <a:ext uri="{FF2B5EF4-FFF2-40B4-BE49-F238E27FC236}">
                    <a16:creationId xmlns:a16="http://schemas.microsoft.com/office/drawing/2014/main" id="{3113A5DB-42BE-9965-11AE-F85A0F02D5BF}"/>
                  </a:ext>
                </a:extLst>
              </p14:cNvPr>
              <p14:cNvContentPartPr/>
              <p14:nvPr/>
            </p14:nvContentPartPr>
            <p14:xfrm>
              <a:off x="2903656" y="889570"/>
              <a:ext cx="911160" cy="877680"/>
            </p14:xfrm>
          </p:contentPart>
        </mc:Choice>
        <mc:Fallback>
          <p:pic>
            <p:nvPicPr>
              <p:cNvPr id="32" name="Ink 31">
                <a:extLst>
                  <a:ext uri="{FF2B5EF4-FFF2-40B4-BE49-F238E27FC236}">
                    <a16:creationId xmlns:a16="http://schemas.microsoft.com/office/drawing/2014/main" id="{3113A5DB-42BE-9965-11AE-F85A0F02D5BF}"/>
                  </a:ext>
                </a:extLst>
              </p:cNvPr>
              <p:cNvPicPr/>
              <p:nvPr/>
            </p:nvPicPr>
            <p:blipFill>
              <a:blip r:embed="rId4"/>
              <a:stretch>
                <a:fillRect/>
              </a:stretch>
            </p:blipFill>
            <p:spPr>
              <a:xfrm>
                <a:off x="2888536" y="874450"/>
                <a:ext cx="941760" cy="908280"/>
              </a:xfrm>
              <a:prstGeom prst="rect">
                <a:avLst/>
              </a:prstGeom>
            </p:spPr>
          </p:pic>
        </mc:Fallback>
      </mc:AlternateContent>
    </p:spTree>
    <p:extLst>
      <p:ext uri="{BB962C8B-B14F-4D97-AF65-F5344CB8AC3E}">
        <p14:creationId xmlns:p14="http://schemas.microsoft.com/office/powerpoint/2010/main" val="322002971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2800" dirty="0"/>
              <a:t>Practice Problem 2: Healthcare and Risk Modeling</a:t>
            </a:r>
          </a:p>
        </p:txBody>
      </p:sp>
      <p:sp>
        <p:nvSpPr>
          <p:cNvPr id="4" name="Rectangle 3"/>
          <p:cNvSpPr/>
          <p:nvPr/>
        </p:nvSpPr>
        <p:spPr>
          <a:xfrm>
            <a:off x="304800" y="1153542"/>
            <a:ext cx="5334000" cy="5475858"/>
          </a:xfrm>
          <a:prstGeom prst="rect">
            <a:avLst/>
          </a:prstGeom>
        </p:spPr>
        <p:txBody>
          <a:bodyPr wrap="square">
            <a:spAutoFit/>
          </a:bodyPr>
          <a:lstStyle/>
          <a:p>
            <a:pPr marL="0" marR="0" algn="just">
              <a:lnSpc>
                <a:spcPct val="105000"/>
              </a:lnSpc>
              <a:spcBef>
                <a:spcPts val="0"/>
              </a:spcBef>
              <a:spcAft>
                <a:spcPts val="1000"/>
              </a:spcAft>
            </a:pPr>
            <a:r>
              <a:rPr lang="en-US" sz="1600" dirty="0">
                <a:latin typeface="Calibri" panose="020F0502020204030204" pitchFamily="34" charset="0"/>
                <a:ea typeface="Calibri" panose="020F0502020204030204" pitchFamily="34" charset="0"/>
                <a:cs typeface="Calibri" panose="020F0502020204030204" pitchFamily="34" charset="0"/>
              </a:rPr>
              <a:t>Company X is implementing a new policy for vaccinating its employees against a novel infectious disease. </a:t>
            </a:r>
          </a:p>
          <a:p>
            <a:pPr marL="0" marR="0" algn="just">
              <a:lnSpc>
                <a:spcPct val="105000"/>
              </a:lnSpc>
              <a:spcBef>
                <a:spcPts val="0"/>
              </a:spcBef>
              <a:spcAft>
                <a:spcPts val="1000"/>
              </a:spcAft>
            </a:pPr>
            <a:r>
              <a:rPr lang="en-US" sz="1600" dirty="0">
                <a:latin typeface="Calibri" panose="020F0502020204030204" pitchFamily="34" charset="0"/>
                <a:ea typeface="Calibri" panose="020F0502020204030204" pitchFamily="34" charset="0"/>
                <a:cs typeface="Calibri" panose="020F0502020204030204" pitchFamily="34" charset="0"/>
              </a:rPr>
              <a:t>Under this policy all employees who do not have immunity (through past vaccination or past infection) must be vaccinated once a year. Specifically, </a:t>
            </a:r>
            <a:r>
              <a:rPr lang="en-US" sz="1600" u="sng" dirty="0">
                <a:latin typeface="Calibri" panose="020F0502020204030204" pitchFamily="34" charset="0"/>
                <a:ea typeface="Calibri" panose="020F0502020204030204" pitchFamily="34" charset="0"/>
                <a:cs typeface="Calibri" panose="020F0502020204030204" pitchFamily="34" charset="0"/>
              </a:rPr>
              <a:t>each year</a:t>
            </a:r>
            <a:r>
              <a:rPr lang="en-US" sz="1600" dirty="0">
                <a:latin typeface="Calibri" panose="020F0502020204030204" pitchFamily="34" charset="0"/>
                <a:ea typeface="Calibri" panose="020F0502020204030204" pitchFamily="34" charset="0"/>
                <a:cs typeface="Calibri" panose="020F0502020204030204" pitchFamily="34" charset="0"/>
              </a:rPr>
              <a:t>, the company must choose one of two types of single-shot vaccines.  The cost of type A vaccine is 100 dollars per year per person and the cost of the type B vaccine is 200 dollars per year per person. </a:t>
            </a:r>
          </a:p>
          <a:p>
            <a:pPr marL="0" marR="0" algn="just">
              <a:lnSpc>
                <a:spcPct val="105000"/>
              </a:lnSpc>
              <a:spcBef>
                <a:spcPts val="0"/>
              </a:spcBef>
              <a:spcAft>
                <a:spcPts val="1000"/>
              </a:spcAft>
            </a:pPr>
            <a:r>
              <a:rPr lang="en-US" sz="1600" dirty="0">
                <a:latin typeface="Calibri" panose="020F0502020204030204" pitchFamily="34" charset="0"/>
                <a:ea typeface="Calibri" panose="020F0502020204030204" pitchFamily="34" charset="0"/>
                <a:cs typeface="Calibri" panose="020F0502020204030204" pitchFamily="34" charset="0"/>
              </a:rPr>
              <a:t>For each employee, the probability that the vaccination is successful (i.e. that the vaccinated employee develops  immunity) in a given year is 50% under the type A vaccine and 80% under the type B vaccine. A successful vaccination results in lifelong immunity.</a:t>
            </a:r>
          </a:p>
          <a:p>
            <a:pPr algn="just">
              <a:lnSpc>
                <a:spcPct val="105000"/>
              </a:lnSpc>
              <a:spcBef>
                <a:spcPts val="0"/>
              </a:spcBef>
              <a:spcAft>
                <a:spcPts val="1000"/>
              </a:spcAft>
            </a:pPr>
            <a:r>
              <a:rPr lang="en-US" sz="1600" dirty="0">
                <a:latin typeface="Calibri" panose="020F0502020204030204" pitchFamily="34" charset="0"/>
                <a:ea typeface="Calibri" panose="020F0502020204030204" pitchFamily="34" charset="0"/>
                <a:cs typeface="Calibri" panose="020F0502020204030204" pitchFamily="34" charset="0"/>
              </a:rPr>
              <a:t>If vaccination fails, the risk of contracting the disease is 20% in that year. Each infection results in lifelong immunity (100% survival rate). </a:t>
            </a:r>
            <a:r>
              <a:rPr lang="en-US" sz="1600" dirty="0">
                <a:latin typeface="Calibri" panose="020F0502020204030204" pitchFamily="34" charset="0"/>
                <a:cs typeface="Calibri" panose="020F0502020204030204" pitchFamily="34" charset="0"/>
              </a:rPr>
              <a:t>The infection is not lethal, but it requires a treatment that costs $1000.</a:t>
            </a:r>
          </a:p>
          <a:p>
            <a:pPr marL="0" marR="0" algn="just">
              <a:lnSpc>
                <a:spcPct val="105000"/>
              </a:lnSpc>
              <a:spcBef>
                <a:spcPts val="0"/>
              </a:spcBef>
              <a:spcAft>
                <a:spcPts val="1000"/>
              </a:spcAft>
            </a:pPr>
            <a:endParaRPr lang="en-US" sz="1400" dirty="0">
              <a:effectLst/>
              <a:latin typeface="Calibri" panose="020F0502020204030204" pitchFamily="34" charset="0"/>
              <a:ea typeface="Calibri" panose="020F0502020204030204" pitchFamily="34" charset="0"/>
              <a:cs typeface="Calibri" panose="020F0502020204030204" pitchFamily="34" charset="0"/>
            </a:endParaRPr>
          </a:p>
        </p:txBody>
      </p:sp>
      <p:pic>
        <p:nvPicPr>
          <p:cNvPr id="1028" name="Picture 4" descr="Blood Tests: How&amp;#39;s Your Metabolism? A BMP Can Tell You – Cleveland Clinic">
            <a:extLst>
              <a:ext uri="{FF2B5EF4-FFF2-40B4-BE49-F238E27FC236}">
                <a16:creationId xmlns:a16="http://schemas.microsoft.com/office/drawing/2014/main" id="{BC3D4D83-7B9C-2B46-B360-9AE38C04747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875" r="40000"/>
          <a:stretch/>
        </p:blipFill>
        <p:spPr bwMode="auto">
          <a:xfrm>
            <a:off x="6111421" y="1828800"/>
            <a:ext cx="2724150" cy="35494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782051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 y="1071788"/>
            <a:ext cx="8077200" cy="5557612"/>
          </a:xfrm>
          <a:prstGeom prst="rect">
            <a:avLst/>
          </a:prstGeom>
        </p:spPr>
        <p:txBody>
          <a:bodyPr wrap="square">
            <a:spAutoFit/>
          </a:bodyPr>
          <a:lstStyle/>
          <a:p>
            <a:pPr marL="342900" marR="0" lvl="0" indent="-342900" algn="just">
              <a:lnSpc>
                <a:spcPct val="106000"/>
              </a:lnSpc>
              <a:spcBef>
                <a:spcPts val="0"/>
              </a:spcBef>
              <a:spcAft>
                <a:spcPts val="600"/>
              </a:spcAft>
              <a:buFont typeface="+mj-lt"/>
              <a:buAutoNum type="alphaLcParenR"/>
            </a:pPr>
            <a:r>
              <a:rPr lang="en-US" sz="1800" dirty="0">
                <a:latin typeface="Calibri" panose="020F0502020204030204" pitchFamily="34" charset="0"/>
                <a:ea typeface="Calibri" panose="020F0502020204030204" pitchFamily="34" charset="0"/>
                <a:cs typeface="Calibri" panose="020F0502020204030204" pitchFamily="34" charset="0"/>
              </a:rPr>
              <a:t>Suppose you are a health insurance company paying for all medical expenses of Company X.  You want to minimize total costs.  Use a decision tree to represent and solve the problem of determining the minimum expected cost vaccination plan for an employee with a one-year contract.</a:t>
            </a:r>
          </a:p>
          <a:p>
            <a:pPr marL="342900" marR="0" lvl="0" indent="-342900" algn="just">
              <a:lnSpc>
                <a:spcPct val="106000"/>
              </a:lnSpc>
              <a:spcBef>
                <a:spcPts val="0"/>
              </a:spcBef>
              <a:spcAft>
                <a:spcPts val="600"/>
              </a:spcAft>
              <a:buFont typeface="+mj-lt"/>
              <a:buAutoNum type="alphaLcParenR"/>
            </a:pPr>
            <a:endParaRPr lang="en-US" sz="1600" dirty="0">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a:lnSpc>
                <a:spcPct val="106000"/>
              </a:lnSpc>
              <a:spcBef>
                <a:spcPts val="0"/>
              </a:spcBef>
              <a:spcAft>
                <a:spcPts val="600"/>
              </a:spcAft>
              <a:buFont typeface="+mj-lt"/>
              <a:buAutoNum type="alphaLcParenR"/>
            </a:pPr>
            <a:r>
              <a:rPr lang="en-US" sz="1800" dirty="0">
                <a:latin typeface="Calibri" panose="020F0502020204030204" pitchFamily="34" charset="0"/>
                <a:ea typeface="Calibri" panose="020F0502020204030204" pitchFamily="34" charset="0"/>
                <a:cs typeface="Calibri" panose="020F0502020204030204" pitchFamily="34" charset="0"/>
              </a:rPr>
              <a:t>What is the minimum expected cost vaccination plan for an employee with a two-year contract?</a:t>
            </a:r>
          </a:p>
          <a:p>
            <a:pPr marL="342900" marR="0" lvl="0" indent="-342900" algn="just">
              <a:lnSpc>
                <a:spcPct val="106000"/>
              </a:lnSpc>
              <a:spcBef>
                <a:spcPts val="0"/>
              </a:spcBef>
              <a:spcAft>
                <a:spcPts val="600"/>
              </a:spcAft>
              <a:buFont typeface="+mj-lt"/>
              <a:buAutoNum type="alphaLcParenR"/>
            </a:pPr>
            <a:endParaRPr lang="en-US" sz="1600" dirty="0">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a:lnSpc>
                <a:spcPct val="106000"/>
              </a:lnSpc>
              <a:spcBef>
                <a:spcPts val="0"/>
              </a:spcBef>
              <a:spcAft>
                <a:spcPts val="600"/>
              </a:spcAft>
              <a:buFont typeface="+mj-lt"/>
              <a:buAutoNum type="alphaLcParenR"/>
            </a:pPr>
            <a:r>
              <a:rPr lang="en-US" sz="1800" dirty="0">
                <a:latin typeface="Calibri" panose="020F0502020204030204" pitchFamily="34" charset="0"/>
                <a:ea typeface="Calibri" panose="020F0502020204030204" pitchFamily="34" charset="0"/>
                <a:cs typeface="Calibri" panose="020F0502020204030204" pitchFamily="34" charset="0"/>
              </a:rPr>
              <a:t>If there are 100 employees with a one-year contract and 100 employees with a two-year contract, what is the minimum expected total cost of vaccinating all 200 employees?</a:t>
            </a:r>
          </a:p>
          <a:p>
            <a:pPr marL="342900" marR="0" lvl="0" indent="-342900" algn="just">
              <a:lnSpc>
                <a:spcPct val="106000"/>
              </a:lnSpc>
              <a:spcBef>
                <a:spcPts val="0"/>
              </a:spcBef>
              <a:spcAft>
                <a:spcPts val="600"/>
              </a:spcAft>
              <a:buFont typeface="+mj-lt"/>
              <a:buAutoNum type="alphaLcParenR"/>
            </a:pPr>
            <a:endParaRPr lang="en-US" sz="1600" dirty="0">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a:lnSpc>
                <a:spcPct val="106000"/>
              </a:lnSpc>
              <a:spcBef>
                <a:spcPts val="0"/>
              </a:spcBef>
              <a:spcAft>
                <a:spcPts val="600"/>
              </a:spcAft>
              <a:buFont typeface="+mj-lt"/>
              <a:buAutoNum type="alphaLcParenR"/>
            </a:pPr>
            <a:r>
              <a:rPr lang="en-US" sz="1800" dirty="0">
                <a:latin typeface="Calibri" panose="020F0502020204030204" pitchFamily="34" charset="0"/>
                <a:ea typeface="Calibri" panose="020F0502020204030204" pitchFamily="34" charset="0"/>
                <a:cs typeface="Calibri" panose="020F0502020204030204" pitchFamily="34" charset="0"/>
              </a:rPr>
              <a:t>Suppose now that you are Company X.  If you are now told  by the insurance company that you may use up to 102% of the cost computed in part c) what will be your recommendation? Your answer should include justification for the objective function it would optimize.</a:t>
            </a:r>
          </a:p>
          <a:p>
            <a:pPr marL="342900" marR="0" lvl="0" indent="-342900" algn="just">
              <a:lnSpc>
                <a:spcPct val="106000"/>
              </a:lnSpc>
              <a:spcBef>
                <a:spcPts val="0"/>
              </a:spcBef>
              <a:spcAft>
                <a:spcPts val="600"/>
              </a:spcAft>
              <a:buFont typeface="+mj-lt"/>
              <a:buAutoNum type="alphaLcParenR"/>
            </a:pPr>
            <a:endParaRPr lang="en-US" sz="16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7" name="Title 1">
            <a:extLst>
              <a:ext uri="{FF2B5EF4-FFF2-40B4-BE49-F238E27FC236}">
                <a16:creationId xmlns:a16="http://schemas.microsoft.com/office/drawing/2014/main" id="{D79BA0B6-E797-D755-4613-A44BD0FE800A}"/>
              </a:ext>
            </a:extLst>
          </p:cNvPr>
          <p:cNvSpPr>
            <a:spLocks noGrp="1"/>
          </p:cNvSpPr>
          <p:nvPr>
            <p:ph type="title"/>
          </p:nvPr>
        </p:nvSpPr>
        <p:spPr>
          <a:xfrm>
            <a:off x="628650" y="-223838"/>
            <a:ext cx="7886700" cy="1325563"/>
          </a:xfrm>
        </p:spPr>
        <p:txBody>
          <a:bodyPr>
            <a:normAutofit/>
          </a:bodyPr>
          <a:lstStyle/>
          <a:p>
            <a:pPr algn="ctr"/>
            <a:r>
              <a:rPr lang="en-US" sz="2800" dirty="0"/>
              <a:t>Practice Problem 2: Healthcare and Risk Modeling</a:t>
            </a:r>
          </a:p>
        </p:txBody>
      </p:sp>
    </p:spTree>
    <p:extLst>
      <p:ext uri="{BB962C8B-B14F-4D97-AF65-F5344CB8AC3E}">
        <p14:creationId xmlns:p14="http://schemas.microsoft.com/office/powerpoint/2010/main" val="355959911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Title 1">
            <a:extLst>
              <a:ext uri="{FF2B5EF4-FFF2-40B4-BE49-F238E27FC236}">
                <a16:creationId xmlns:a16="http://schemas.microsoft.com/office/drawing/2014/main" id="{73A0EEF5-ED20-D649-A638-95E6827C3162}"/>
              </a:ext>
            </a:extLst>
          </p:cNvPr>
          <p:cNvSpPr>
            <a:spLocks noGrp="1"/>
          </p:cNvSpPr>
          <p:nvPr>
            <p:ph type="title"/>
          </p:nvPr>
        </p:nvSpPr>
        <p:spPr>
          <a:xfrm>
            <a:off x="628650" y="-223838"/>
            <a:ext cx="7886700" cy="1325563"/>
          </a:xfrm>
        </p:spPr>
        <p:txBody>
          <a:bodyPr>
            <a:normAutofit/>
          </a:bodyPr>
          <a:lstStyle/>
          <a:p>
            <a:pPr algn="ctr"/>
            <a:r>
              <a:rPr lang="en-US" dirty="0"/>
              <a:t>Healthcare and Risk Modeling: Answer a)</a:t>
            </a:r>
          </a:p>
        </p:txBody>
      </p:sp>
      <p:sp>
        <p:nvSpPr>
          <p:cNvPr id="76" name="Line 13">
            <a:extLst>
              <a:ext uri="{FF2B5EF4-FFF2-40B4-BE49-F238E27FC236}">
                <a16:creationId xmlns:a16="http://schemas.microsoft.com/office/drawing/2014/main" id="{3B9086E9-D9D9-9346-A41E-6A5344F80B4D}"/>
              </a:ext>
            </a:extLst>
          </p:cNvPr>
          <p:cNvSpPr>
            <a:spLocks noChangeShapeType="1"/>
          </p:cNvSpPr>
          <p:nvPr/>
        </p:nvSpPr>
        <p:spPr bwMode="auto">
          <a:xfrm flipV="1">
            <a:off x="1149938" y="2475823"/>
            <a:ext cx="700879" cy="112932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86" name="Line 15">
            <a:extLst>
              <a:ext uri="{FF2B5EF4-FFF2-40B4-BE49-F238E27FC236}">
                <a16:creationId xmlns:a16="http://schemas.microsoft.com/office/drawing/2014/main" id="{91ED935F-0611-A247-B7EF-9811341E4E2B}"/>
              </a:ext>
            </a:extLst>
          </p:cNvPr>
          <p:cNvSpPr>
            <a:spLocks noChangeShapeType="1"/>
          </p:cNvSpPr>
          <p:nvPr/>
        </p:nvSpPr>
        <p:spPr bwMode="auto">
          <a:xfrm>
            <a:off x="1094460" y="3517122"/>
            <a:ext cx="927542" cy="1363424"/>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94" name="Line 14">
            <a:extLst>
              <a:ext uri="{FF2B5EF4-FFF2-40B4-BE49-F238E27FC236}">
                <a16:creationId xmlns:a16="http://schemas.microsoft.com/office/drawing/2014/main" id="{02983F10-B7AA-9144-8358-A1FCB08639BD}"/>
              </a:ext>
            </a:extLst>
          </p:cNvPr>
          <p:cNvSpPr>
            <a:spLocks noChangeShapeType="1"/>
          </p:cNvSpPr>
          <p:nvPr/>
        </p:nvSpPr>
        <p:spPr bwMode="auto">
          <a:xfrm flipV="1">
            <a:off x="1859842" y="2475824"/>
            <a:ext cx="548640" cy="2"/>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00" name="TextBox 99">
            <a:extLst>
              <a:ext uri="{FF2B5EF4-FFF2-40B4-BE49-F238E27FC236}">
                <a16:creationId xmlns:a16="http://schemas.microsoft.com/office/drawing/2014/main" id="{1BC2A6FB-EE58-184D-9AF0-F07A9E45D405}"/>
              </a:ext>
            </a:extLst>
          </p:cNvPr>
          <p:cNvSpPr txBox="1"/>
          <p:nvPr/>
        </p:nvSpPr>
        <p:spPr>
          <a:xfrm>
            <a:off x="1828800" y="2514600"/>
            <a:ext cx="1139931" cy="338554"/>
          </a:xfrm>
          <a:prstGeom prst="rect">
            <a:avLst/>
          </a:prstGeom>
          <a:noFill/>
          <a:ln>
            <a:noFill/>
          </a:ln>
        </p:spPr>
        <p:txBody>
          <a:bodyPr wrap="square" rtlCol="0">
            <a:spAutoFit/>
          </a:bodyPr>
          <a:lstStyle/>
          <a:p>
            <a:r>
              <a:rPr lang="en-US" sz="1600" b="1" dirty="0">
                <a:solidFill>
                  <a:srgbClr val="00B050"/>
                </a:solidFill>
                <a:latin typeface="Calibri" panose="020F0502020204030204" pitchFamily="34" charset="0"/>
                <a:cs typeface="Calibri" panose="020F0502020204030204" pitchFamily="34" charset="0"/>
              </a:rPr>
              <a:t>Vaccine A</a:t>
            </a:r>
            <a:endParaRPr lang="en-US" b="1" dirty="0">
              <a:solidFill>
                <a:srgbClr val="00B050"/>
              </a:solidFill>
              <a:latin typeface="Calibri" panose="020F0502020204030204" pitchFamily="34" charset="0"/>
              <a:cs typeface="Calibri" panose="020F0502020204030204" pitchFamily="34" charset="0"/>
            </a:endParaRPr>
          </a:p>
        </p:txBody>
      </p:sp>
      <p:sp>
        <p:nvSpPr>
          <p:cNvPr id="111" name="Line 14">
            <a:extLst>
              <a:ext uri="{FF2B5EF4-FFF2-40B4-BE49-F238E27FC236}">
                <a16:creationId xmlns:a16="http://schemas.microsoft.com/office/drawing/2014/main" id="{2B6D14EB-E037-FD40-A34C-78354C624F27}"/>
              </a:ext>
            </a:extLst>
          </p:cNvPr>
          <p:cNvSpPr>
            <a:spLocks noChangeShapeType="1"/>
          </p:cNvSpPr>
          <p:nvPr/>
        </p:nvSpPr>
        <p:spPr bwMode="auto">
          <a:xfrm flipV="1">
            <a:off x="2007793" y="4880555"/>
            <a:ext cx="548640"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12" name="TextBox 111">
            <a:extLst>
              <a:ext uri="{FF2B5EF4-FFF2-40B4-BE49-F238E27FC236}">
                <a16:creationId xmlns:a16="http://schemas.microsoft.com/office/drawing/2014/main" id="{D92047C6-F103-A24C-B6ED-ED7C0CE2EA0A}"/>
              </a:ext>
            </a:extLst>
          </p:cNvPr>
          <p:cNvSpPr txBox="1"/>
          <p:nvPr/>
        </p:nvSpPr>
        <p:spPr>
          <a:xfrm>
            <a:off x="1905000" y="4876800"/>
            <a:ext cx="1066800" cy="338554"/>
          </a:xfrm>
          <a:prstGeom prst="rect">
            <a:avLst/>
          </a:prstGeom>
          <a:noFill/>
          <a:ln>
            <a:noFill/>
          </a:ln>
        </p:spPr>
        <p:txBody>
          <a:bodyPr wrap="square" rtlCol="0">
            <a:spAutoFit/>
          </a:bodyPr>
          <a:lstStyle/>
          <a:p>
            <a:r>
              <a:rPr lang="en-US" sz="1600" b="1" dirty="0">
                <a:solidFill>
                  <a:schemeClr val="tx1"/>
                </a:solidFill>
                <a:latin typeface="Calibri" panose="020F0502020204030204" pitchFamily="34" charset="0"/>
                <a:cs typeface="Calibri" panose="020F0502020204030204" pitchFamily="34" charset="0"/>
              </a:rPr>
              <a:t>Vaccine B</a:t>
            </a:r>
            <a:endParaRPr lang="en-US" b="1" dirty="0">
              <a:solidFill>
                <a:schemeClr val="tx1"/>
              </a:solidFill>
              <a:latin typeface="Calibri" panose="020F0502020204030204" pitchFamily="34" charset="0"/>
              <a:cs typeface="Calibri" panose="020F0502020204030204" pitchFamily="34" charset="0"/>
            </a:endParaRPr>
          </a:p>
        </p:txBody>
      </p:sp>
      <p:sp>
        <p:nvSpPr>
          <p:cNvPr id="113" name="Rectangle 6">
            <a:extLst>
              <a:ext uri="{FF2B5EF4-FFF2-40B4-BE49-F238E27FC236}">
                <a16:creationId xmlns:a16="http://schemas.microsoft.com/office/drawing/2014/main" id="{24696AB3-D681-D44A-AFBF-1F6CE83B04D6}"/>
              </a:ext>
            </a:extLst>
          </p:cNvPr>
          <p:cNvSpPr>
            <a:spLocks noChangeArrowheads="1"/>
          </p:cNvSpPr>
          <p:nvPr/>
        </p:nvSpPr>
        <p:spPr bwMode="auto">
          <a:xfrm>
            <a:off x="997539" y="3505200"/>
            <a:ext cx="152400" cy="152400"/>
          </a:xfrm>
          <a:prstGeom prst="rect">
            <a:avLst/>
          </a:prstGeom>
          <a:solidFill>
            <a:schemeClr val="accent2">
              <a:lumMod val="60000"/>
              <a:lumOff val="40000"/>
            </a:schemeClr>
          </a:solidFill>
          <a:ln w="9525">
            <a:solidFill>
              <a:schemeClr val="tx1"/>
            </a:solidFill>
            <a:miter lim="800000"/>
            <a:headEnd/>
            <a:tailEnd/>
          </a:ln>
          <a:effectLst/>
        </p:spPr>
        <p:txBody>
          <a:bodyPr wrap="none" anchor="ctr"/>
          <a:lstStyle/>
          <a:p>
            <a:endParaRPr lang="en-US" sz="3600">
              <a:latin typeface="Calibri" panose="020F0502020204030204" pitchFamily="34" charset="0"/>
              <a:cs typeface="Calibri" panose="020F0502020204030204" pitchFamily="34" charset="0"/>
            </a:endParaRPr>
          </a:p>
        </p:txBody>
      </p:sp>
      <p:sp>
        <p:nvSpPr>
          <p:cNvPr id="114" name="Isosceles Triangle 102">
            <a:extLst>
              <a:ext uri="{FF2B5EF4-FFF2-40B4-BE49-F238E27FC236}">
                <a16:creationId xmlns:a16="http://schemas.microsoft.com/office/drawing/2014/main" id="{1609B6C8-D16A-8F49-8BBC-B3C71E0BB602}"/>
              </a:ext>
            </a:extLst>
          </p:cNvPr>
          <p:cNvSpPr/>
          <p:nvPr/>
        </p:nvSpPr>
        <p:spPr bwMode="auto">
          <a:xfrm rot="16200000">
            <a:off x="5792566" y="2295606"/>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15" name="TextBox 114">
            <a:extLst>
              <a:ext uri="{FF2B5EF4-FFF2-40B4-BE49-F238E27FC236}">
                <a16:creationId xmlns:a16="http://schemas.microsoft.com/office/drawing/2014/main" id="{AAE23F08-EC48-1347-8CBD-D1FD7C01E918}"/>
              </a:ext>
            </a:extLst>
          </p:cNvPr>
          <p:cNvSpPr txBox="1"/>
          <p:nvPr/>
        </p:nvSpPr>
        <p:spPr>
          <a:xfrm>
            <a:off x="6067055" y="3426023"/>
            <a:ext cx="1497526" cy="307777"/>
          </a:xfrm>
          <a:prstGeom prst="rect">
            <a:avLst/>
          </a:prstGeom>
          <a:noFill/>
        </p:spPr>
        <p:txBody>
          <a:bodyPr wrap="none" rtlCol="0">
            <a:spAutoFit/>
          </a:bodyPr>
          <a:lstStyle/>
          <a:p>
            <a:r>
              <a:rPr lang="en-US" sz="1400">
                <a:solidFill>
                  <a:srgbClr val="C00000"/>
                </a:solidFill>
                <a:latin typeface="Calibri" panose="020F0502020204030204" pitchFamily="34" charset="0"/>
                <a:cs typeface="Calibri" panose="020F0502020204030204" pitchFamily="34" charset="0"/>
              </a:rPr>
              <a:t>E[C] = 100 + 1000 </a:t>
            </a:r>
            <a:endParaRPr lang="en-US" sz="2800">
              <a:solidFill>
                <a:srgbClr val="C00000"/>
              </a:solidFill>
              <a:latin typeface="Calibri" panose="020F0502020204030204" pitchFamily="34" charset="0"/>
              <a:cs typeface="Calibri" panose="020F0502020204030204" pitchFamily="34" charset="0"/>
            </a:endParaRPr>
          </a:p>
        </p:txBody>
      </p:sp>
      <p:sp>
        <p:nvSpPr>
          <p:cNvPr id="117" name="TextBox 116">
            <a:extLst>
              <a:ext uri="{FF2B5EF4-FFF2-40B4-BE49-F238E27FC236}">
                <a16:creationId xmlns:a16="http://schemas.microsoft.com/office/drawing/2014/main" id="{78EBDE4F-60B6-EA40-854C-C41E9A43E0FD}"/>
              </a:ext>
            </a:extLst>
          </p:cNvPr>
          <p:cNvSpPr txBox="1"/>
          <p:nvPr/>
        </p:nvSpPr>
        <p:spPr>
          <a:xfrm>
            <a:off x="6038212" y="2283023"/>
            <a:ext cx="922047" cy="307777"/>
          </a:xfrm>
          <a:prstGeom prst="rect">
            <a:avLst/>
          </a:prstGeom>
          <a:noFill/>
        </p:spPr>
        <p:txBody>
          <a:bodyPr wrap="none" rtlCol="0">
            <a:spAutoFit/>
          </a:bodyPr>
          <a:lstStyle/>
          <a:p>
            <a:r>
              <a:rPr lang="en-US" sz="1400">
                <a:solidFill>
                  <a:srgbClr val="C00000"/>
                </a:solidFill>
                <a:latin typeface="Calibri" panose="020F0502020204030204" pitchFamily="34" charset="0"/>
                <a:cs typeface="Calibri" panose="020F0502020204030204" pitchFamily="34" charset="0"/>
              </a:rPr>
              <a:t>E[C] = 100</a:t>
            </a:r>
            <a:endParaRPr lang="en-US" sz="2800">
              <a:solidFill>
                <a:srgbClr val="C00000"/>
              </a:solidFill>
              <a:latin typeface="Calibri" panose="020F0502020204030204" pitchFamily="34" charset="0"/>
              <a:cs typeface="Calibri" panose="020F0502020204030204" pitchFamily="34" charset="0"/>
            </a:endParaRPr>
          </a:p>
        </p:txBody>
      </p:sp>
      <p:sp>
        <p:nvSpPr>
          <p:cNvPr id="119" name="Oval 16">
            <a:extLst>
              <a:ext uri="{FF2B5EF4-FFF2-40B4-BE49-F238E27FC236}">
                <a16:creationId xmlns:a16="http://schemas.microsoft.com/office/drawing/2014/main" id="{B2149D42-4411-C542-ACA9-BC7EE55F0C60}"/>
              </a:ext>
            </a:extLst>
          </p:cNvPr>
          <p:cNvSpPr>
            <a:spLocks noChangeArrowheads="1"/>
          </p:cNvSpPr>
          <p:nvPr/>
        </p:nvSpPr>
        <p:spPr bwMode="auto">
          <a:xfrm>
            <a:off x="2405409" y="2374068"/>
            <a:ext cx="152400" cy="152400"/>
          </a:xfrm>
          <a:prstGeom prst="ellipse">
            <a:avLst/>
          </a:prstGeom>
          <a:solidFill>
            <a:schemeClr val="accent5">
              <a:lumMod val="60000"/>
              <a:lumOff val="40000"/>
            </a:schemeClr>
          </a:solidFill>
          <a:ln w="9525">
            <a:solidFill>
              <a:schemeClr val="tx1"/>
            </a:solidFill>
            <a:round/>
            <a:headEnd/>
            <a:tailEnd/>
          </a:ln>
          <a:effectLst/>
        </p:spPr>
        <p:txBody>
          <a:bodyPr wrap="none" anchor="ctr"/>
          <a:lstStyle/>
          <a:p>
            <a:endParaRPr lang="en-US" sz="3600">
              <a:latin typeface="Calibri" panose="020F0502020204030204" pitchFamily="34" charset="0"/>
              <a:cs typeface="Calibri" panose="020F0502020204030204" pitchFamily="34" charset="0"/>
            </a:endParaRPr>
          </a:p>
        </p:txBody>
      </p:sp>
      <p:grpSp>
        <p:nvGrpSpPr>
          <p:cNvPr id="120" name="Group 119">
            <a:extLst>
              <a:ext uri="{FF2B5EF4-FFF2-40B4-BE49-F238E27FC236}">
                <a16:creationId xmlns:a16="http://schemas.microsoft.com/office/drawing/2014/main" id="{30C74FE6-BEAD-C046-8825-126234F83578}"/>
              </a:ext>
            </a:extLst>
          </p:cNvPr>
          <p:cNvGrpSpPr/>
          <p:nvPr/>
        </p:nvGrpSpPr>
        <p:grpSpPr>
          <a:xfrm>
            <a:off x="2557809" y="1600200"/>
            <a:ext cx="1793236" cy="1406629"/>
            <a:chOff x="5438317" y="1552509"/>
            <a:chExt cx="1793236" cy="873368"/>
          </a:xfrm>
        </p:grpSpPr>
        <p:sp>
          <p:nvSpPr>
            <p:cNvPr id="121" name="Line 13">
              <a:extLst>
                <a:ext uri="{FF2B5EF4-FFF2-40B4-BE49-F238E27FC236}">
                  <a16:creationId xmlns:a16="http://schemas.microsoft.com/office/drawing/2014/main" id="{79AB716B-9C95-CE47-BF63-B4FE3B2EA9CF}"/>
                </a:ext>
              </a:extLst>
            </p:cNvPr>
            <p:cNvSpPr>
              <a:spLocks noChangeShapeType="1"/>
            </p:cNvSpPr>
            <p:nvPr/>
          </p:nvSpPr>
          <p:spPr bwMode="auto">
            <a:xfrm flipV="1">
              <a:off x="5438317" y="1738243"/>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22" name="Line 15">
              <a:extLst>
                <a:ext uri="{FF2B5EF4-FFF2-40B4-BE49-F238E27FC236}">
                  <a16:creationId xmlns:a16="http://schemas.microsoft.com/office/drawing/2014/main" id="{3A7C5C63-AC87-054F-A52A-7FFB8A7B83BF}"/>
                </a:ext>
              </a:extLst>
            </p:cNvPr>
            <p:cNvSpPr>
              <a:spLocks noChangeShapeType="1"/>
            </p:cNvSpPr>
            <p:nvPr/>
          </p:nvSpPr>
          <p:spPr bwMode="auto">
            <a:xfrm>
              <a:off x="5438317" y="2082059"/>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23" name="Line 14">
              <a:extLst>
                <a:ext uri="{FF2B5EF4-FFF2-40B4-BE49-F238E27FC236}">
                  <a16:creationId xmlns:a16="http://schemas.microsoft.com/office/drawing/2014/main" id="{70609186-11BA-C248-BFEE-3D24D1122AE4}"/>
                </a:ext>
              </a:extLst>
            </p:cNvPr>
            <p:cNvSpPr>
              <a:spLocks noChangeShapeType="1"/>
            </p:cNvSpPr>
            <p:nvPr/>
          </p:nvSpPr>
          <p:spPr bwMode="auto">
            <a:xfrm>
              <a:off x="6233731" y="1737947"/>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24" name="TextBox 123">
              <a:extLst>
                <a:ext uri="{FF2B5EF4-FFF2-40B4-BE49-F238E27FC236}">
                  <a16:creationId xmlns:a16="http://schemas.microsoft.com/office/drawing/2014/main" id="{62B103AA-8A5D-124E-99C6-BF6087BD064D}"/>
                </a:ext>
              </a:extLst>
            </p:cNvPr>
            <p:cNvSpPr txBox="1"/>
            <p:nvPr/>
          </p:nvSpPr>
          <p:spPr>
            <a:xfrm>
              <a:off x="5973930" y="1552509"/>
              <a:ext cx="1253869" cy="210206"/>
            </a:xfrm>
            <a:prstGeom prst="rect">
              <a:avLst/>
            </a:prstGeom>
            <a:noFill/>
            <a:ln>
              <a:noFill/>
            </a:ln>
          </p:spPr>
          <p:txBody>
            <a:bodyPr wrap="none" rtlCol="0">
              <a:spAutoFit/>
            </a:bodyPr>
            <a:lstStyle/>
            <a:p>
              <a:r>
                <a:rPr lang="en-US" sz="1600">
                  <a:solidFill>
                    <a:schemeClr val="tx1"/>
                  </a:solidFill>
                  <a:latin typeface="Calibri" panose="020F0502020204030204" pitchFamily="34" charset="0"/>
                  <a:cs typeface="Calibri" panose="020F0502020204030204" pitchFamily="34" charset="0"/>
                </a:rPr>
                <a:t>Success (0.5)</a:t>
              </a:r>
              <a:endParaRPr lang="en-US">
                <a:solidFill>
                  <a:schemeClr val="tx1"/>
                </a:solidFill>
                <a:latin typeface="Calibri" panose="020F0502020204030204" pitchFamily="34" charset="0"/>
                <a:cs typeface="Calibri" panose="020F0502020204030204" pitchFamily="34" charset="0"/>
              </a:endParaRPr>
            </a:p>
          </p:txBody>
        </p:sp>
        <p:sp>
          <p:nvSpPr>
            <p:cNvPr id="125" name="Line 14">
              <a:extLst>
                <a:ext uri="{FF2B5EF4-FFF2-40B4-BE49-F238E27FC236}">
                  <a16:creationId xmlns:a16="http://schemas.microsoft.com/office/drawing/2014/main" id="{11CD93FA-E773-A84B-8E61-9134C305EA5D}"/>
                </a:ext>
              </a:extLst>
            </p:cNvPr>
            <p:cNvSpPr>
              <a:spLocks noChangeShapeType="1"/>
            </p:cNvSpPr>
            <p:nvPr/>
          </p:nvSpPr>
          <p:spPr bwMode="auto">
            <a:xfrm>
              <a:off x="6240555" y="2425877"/>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26" name="TextBox 125">
              <a:extLst>
                <a:ext uri="{FF2B5EF4-FFF2-40B4-BE49-F238E27FC236}">
                  <a16:creationId xmlns:a16="http://schemas.microsoft.com/office/drawing/2014/main" id="{C143365A-937F-A34B-95A0-D3744F441BC0}"/>
                </a:ext>
              </a:extLst>
            </p:cNvPr>
            <p:cNvSpPr txBox="1"/>
            <p:nvPr/>
          </p:nvSpPr>
          <p:spPr>
            <a:xfrm>
              <a:off x="6126330" y="2214879"/>
              <a:ext cx="895694" cy="210206"/>
            </a:xfrm>
            <a:prstGeom prst="rect">
              <a:avLst/>
            </a:prstGeom>
            <a:noFill/>
            <a:ln>
              <a:noFill/>
            </a:ln>
          </p:spPr>
          <p:txBody>
            <a:bodyPr wrap="none" rtlCol="0">
              <a:spAutoFit/>
            </a:bodyPr>
            <a:lstStyle/>
            <a:p>
              <a:r>
                <a:rPr lang="en-US" sz="1600">
                  <a:solidFill>
                    <a:schemeClr val="tx1"/>
                  </a:solidFill>
                  <a:latin typeface="Calibri" panose="020F0502020204030204" pitchFamily="34" charset="0"/>
                  <a:cs typeface="Calibri" panose="020F0502020204030204" pitchFamily="34" charset="0"/>
                </a:rPr>
                <a:t>Fail (0.5)</a:t>
              </a:r>
              <a:endParaRPr lang="en-US">
                <a:solidFill>
                  <a:schemeClr val="tx1"/>
                </a:solidFill>
                <a:latin typeface="Calibri" panose="020F0502020204030204" pitchFamily="34" charset="0"/>
                <a:cs typeface="Calibri" panose="020F0502020204030204" pitchFamily="34" charset="0"/>
              </a:endParaRPr>
            </a:p>
          </p:txBody>
        </p:sp>
      </p:grpSp>
      <p:sp>
        <p:nvSpPr>
          <p:cNvPr id="127" name="Isosceles Triangle 102">
            <a:extLst>
              <a:ext uri="{FF2B5EF4-FFF2-40B4-BE49-F238E27FC236}">
                <a16:creationId xmlns:a16="http://schemas.microsoft.com/office/drawing/2014/main" id="{B3BBDC83-0528-1844-992A-24849A337878}"/>
              </a:ext>
            </a:extLst>
          </p:cNvPr>
          <p:cNvSpPr/>
          <p:nvPr/>
        </p:nvSpPr>
        <p:spPr bwMode="auto">
          <a:xfrm rot="16200000">
            <a:off x="4360193" y="1760742"/>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28" name="Oval 16">
            <a:extLst>
              <a:ext uri="{FF2B5EF4-FFF2-40B4-BE49-F238E27FC236}">
                <a16:creationId xmlns:a16="http://schemas.microsoft.com/office/drawing/2014/main" id="{E148D34D-B5EB-6F45-A59E-421A9522A06F}"/>
              </a:ext>
            </a:extLst>
          </p:cNvPr>
          <p:cNvSpPr>
            <a:spLocks noChangeArrowheads="1"/>
          </p:cNvSpPr>
          <p:nvPr/>
        </p:nvSpPr>
        <p:spPr bwMode="auto">
          <a:xfrm>
            <a:off x="4297913" y="2907468"/>
            <a:ext cx="152400" cy="152400"/>
          </a:xfrm>
          <a:prstGeom prst="ellipse">
            <a:avLst/>
          </a:prstGeom>
          <a:solidFill>
            <a:schemeClr val="accent5">
              <a:lumMod val="60000"/>
              <a:lumOff val="40000"/>
            </a:schemeClr>
          </a:solidFill>
          <a:ln w="9525">
            <a:solidFill>
              <a:schemeClr val="tx1"/>
            </a:solidFill>
            <a:round/>
            <a:headEnd/>
            <a:tailEnd/>
          </a:ln>
          <a:effectLst/>
        </p:spPr>
        <p:txBody>
          <a:bodyPr wrap="none" anchor="ctr"/>
          <a:lstStyle/>
          <a:p>
            <a:endParaRPr lang="en-US" sz="3600">
              <a:latin typeface="Calibri" panose="020F0502020204030204" pitchFamily="34" charset="0"/>
              <a:cs typeface="Calibri" panose="020F0502020204030204" pitchFamily="34" charset="0"/>
            </a:endParaRPr>
          </a:p>
        </p:txBody>
      </p:sp>
      <p:sp>
        <p:nvSpPr>
          <p:cNvPr id="129" name="TextBox 128">
            <a:extLst>
              <a:ext uri="{FF2B5EF4-FFF2-40B4-BE49-F238E27FC236}">
                <a16:creationId xmlns:a16="http://schemas.microsoft.com/office/drawing/2014/main" id="{C58E6F0C-9606-E948-8A30-1F34592E1284}"/>
              </a:ext>
            </a:extLst>
          </p:cNvPr>
          <p:cNvSpPr txBox="1"/>
          <p:nvPr/>
        </p:nvSpPr>
        <p:spPr>
          <a:xfrm>
            <a:off x="4113335" y="2286000"/>
            <a:ext cx="1121525" cy="584775"/>
          </a:xfrm>
          <a:prstGeom prst="rect">
            <a:avLst/>
          </a:prstGeom>
          <a:noFill/>
        </p:spPr>
        <p:txBody>
          <a:bodyPr wrap="none" rtlCol="0">
            <a:spAutoFit/>
          </a:bodyPr>
          <a:lstStyle/>
          <a:p>
            <a:r>
              <a:rPr lang="en-US" sz="1600" b="1" dirty="0">
                <a:solidFill>
                  <a:schemeClr val="tx1"/>
                </a:solidFill>
                <a:latin typeface="Calibri" panose="020F0502020204030204" pitchFamily="34" charset="0"/>
                <a:cs typeface="Calibri" panose="020F0502020204030204" pitchFamily="34" charset="0"/>
              </a:rPr>
              <a:t>Contracted</a:t>
            </a:r>
            <a:br>
              <a:rPr lang="en-US" sz="1600" b="1" dirty="0">
                <a:solidFill>
                  <a:schemeClr val="tx1"/>
                </a:solidFill>
                <a:latin typeface="Calibri" panose="020F0502020204030204" pitchFamily="34" charset="0"/>
                <a:cs typeface="Calibri" panose="020F0502020204030204" pitchFamily="34" charset="0"/>
              </a:rPr>
            </a:br>
            <a:r>
              <a:rPr lang="en-US" sz="1600" b="1" dirty="0">
                <a:solidFill>
                  <a:schemeClr val="tx1"/>
                </a:solidFill>
                <a:latin typeface="Calibri" panose="020F0502020204030204" pitchFamily="34" charset="0"/>
                <a:cs typeface="Calibri" panose="020F0502020204030204" pitchFamily="34" charset="0"/>
              </a:rPr>
              <a:t>infection?</a:t>
            </a:r>
            <a:endParaRPr lang="en-US" b="1" dirty="0">
              <a:solidFill>
                <a:schemeClr val="tx1"/>
              </a:solidFill>
              <a:latin typeface="Calibri" panose="020F0502020204030204" pitchFamily="34" charset="0"/>
              <a:cs typeface="Calibri" panose="020F0502020204030204" pitchFamily="34" charset="0"/>
            </a:endParaRPr>
          </a:p>
        </p:txBody>
      </p:sp>
      <p:sp>
        <p:nvSpPr>
          <p:cNvPr id="130" name="Oval 16">
            <a:extLst>
              <a:ext uri="{FF2B5EF4-FFF2-40B4-BE49-F238E27FC236}">
                <a16:creationId xmlns:a16="http://schemas.microsoft.com/office/drawing/2014/main" id="{8D4767AC-7510-4648-AFF6-01B3EC8F3B1D}"/>
              </a:ext>
            </a:extLst>
          </p:cNvPr>
          <p:cNvSpPr>
            <a:spLocks noChangeArrowheads="1"/>
          </p:cNvSpPr>
          <p:nvPr/>
        </p:nvSpPr>
        <p:spPr bwMode="auto">
          <a:xfrm>
            <a:off x="2556433" y="4804355"/>
            <a:ext cx="152400" cy="152400"/>
          </a:xfrm>
          <a:prstGeom prst="ellipse">
            <a:avLst/>
          </a:prstGeom>
          <a:solidFill>
            <a:schemeClr val="accent5">
              <a:lumMod val="60000"/>
              <a:lumOff val="40000"/>
            </a:schemeClr>
          </a:solidFill>
          <a:ln w="9525">
            <a:solidFill>
              <a:schemeClr val="tx1"/>
            </a:solidFill>
            <a:round/>
            <a:headEnd/>
            <a:tailEnd/>
          </a:ln>
          <a:effectLst/>
        </p:spPr>
        <p:txBody>
          <a:bodyPr wrap="none" anchor="ctr"/>
          <a:lstStyle/>
          <a:p>
            <a:endParaRPr lang="en-US" sz="3600">
              <a:latin typeface="Calibri" panose="020F0502020204030204" pitchFamily="34" charset="0"/>
              <a:cs typeface="Calibri" panose="020F0502020204030204" pitchFamily="34" charset="0"/>
            </a:endParaRPr>
          </a:p>
        </p:txBody>
      </p:sp>
      <p:grpSp>
        <p:nvGrpSpPr>
          <p:cNvPr id="131" name="Group 130">
            <a:extLst>
              <a:ext uri="{FF2B5EF4-FFF2-40B4-BE49-F238E27FC236}">
                <a16:creationId xmlns:a16="http://schemas.microsoft.com/office/drawing/2014/main" id="{4647DECD-32C2-A44E-A8FF-4D07B7502FC9}"/>
              </a:ext>
            </a:extLst>
          </p:cNvPr>
          <p:cNvGrpSpPr/>
          <p:nvPr/>
        </p:nvGrpSpPr>
        <p:grpSpPr>
          <a:xfrm>
            <a:off x="2708833" y="4030487"/>
            <a:ext cx="1793236" cy="1406629"/>
            <a:chOff x="5438317" y="1552509"/>
            <a:chExt cx="1793236" cy="873368"/>
          </a:xfrm>
        </p:grpSpPr>
        <p:sp>
          <p:nvSpPr>
            <p:cNvPr id="132" name="Line 13">
              <a:extLst>
                <a:ext uri="{FF2B5EF4-FFF2-40B4-BE49-F238E27FC236}">
                  <a16:creationId xmlns:a16="http://schemas.microsoft.com/office/drawing/2014/main" id="{7F81B1C1-936A-DE49-B245-77760B2B453C}"/>
                </a:ext>
              </a:extLst>
            </p:cNvPr>
            <p:cNvSpPr>
              <a:spLocks noChangeShapeType="1"/>
            </p:cNvSpPr>
            <p:nvPr/>
          </p:nvSpPr>
          <p:spPr bwMode="auto">
            <a:xfrm flipV="1">
              <a:off x="5438317" y="1738243"/>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33" name="Line 15">
              <a:extLst>
                <a:ext uri="{FF2B5EF4-FFF2-40B4-BE49-F238E27FC236}">
                  <a16:creationId xmlns:a16="http://schemas.microsoft.com/office/drawing/2014/main" id="{0D6CD856-ADEA-0543-BF71-1D168ADD7D42}"/>
                </a:ext>
              </a:extLst>
            </p:cNvPr>
            <p:cNvSpPr>
              <a:spLocks noChangeShapeType="1"/>
            </p:cNvSpPr>
            <p:nvPr/>
          </p:nvSpPr>
          <p:spPr bwMode="auto">
            <a:xfrm>
              <a:off x="5438317" y="2082059"/>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34" name="Line 14">
              <a:extLst>
                <a:ext uri="{FF2B5EF4-FFF2-40B4-BE49-F238E27FC236}">
                  <a16:creationId xmlns:a16="http://schemas.microsoft.com/office/drawing/2014/main" id="{58F770D6-E726-D045-A54A-691BB5D2CFEB}"/>
                </a:ext>
              </a:extLst>
            </p:cNvPr>
            <p:cNvSpPr>
              <a:spLocks noChangeShapeType="1"/>
            </p:cNvSpPr>
            <p:nvPr/>
          </p:nvSpPr>
          <p:spPr bwMode="auto">
            <a:xfrm>
              <a:off x="6233731" y="1737947"/>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35" name="TextBox 134">
              <a:extLst>
                <a:ext uri="{FF2B5EF4-FFF2-40B4-BE49-F238E27FC236}">
                  <a16:creationId xmlns:a16="http://schemas.microsoft.com/office/drawing/2014/main" id="{72B2C19A-FCBA-F049-87A6-64C7A0F3132A}"/>
                </a:ext>
              </a:extLst>
            </p:cNvPr>
            <p:cNvSpPr txBox="1"/>
            <p:nvPr/>
          </p:nvSpPr>
          <p:spPr>
            <a:xfrm>
              <a:off x="5973930" y="1552509"/>
              <a:ext cx="1253869" cy="210206"/>
            </a:xfrm>
            <a:prstGeom prst="rect">
              <a:avLst/>
            </a:prstGeom>
            <a:noFill/>
            <a:ln>
              <a:noFill/>
            </a:ln>
          </p:spPr>
          <p:txBody>
            <a:bodyPr wrap="none" rtlCol="0">
              <a:spAutoFit/>
            </a:bodyPr>
            <a:lstStyle/>
            <a:p>
              <a:r>
                <a:rPr lang="en-US" sz="1600">
                  <a:solidFill>
                    <a:schemeClr val="tx1"/>
                  </a:solidFill>
                  <a:latin typeface="Calibri" panose="020F0502020204030204" pitchFamily="34" charset="0"/>
                  <a:cs typeface="Calibri" panose="020F0502020204030204" pitchFamily="34" charset="0"/>
                </a:rPr>
                <a:t>Success (0.8)</a:t>
              </a:r>
              <a:endParaRPr lang="en-US">
                <a:solidFill>
                  <a:schemeClr val="tx1"/>
                </a:solidFill>
                <a:latin typeface="Calibri" panose="020F0502020204030204" pitchFamily="34" charset="0"/>
                <a:cs typeface="Calibri" panose="020F0502020204030204" pitchFamily="34" charset="0"/>
              </a:endParaRPr>
            </a:p>
          </p:txBody>
        </p:sp>
        <p:sp>
          <p:nvSpPr>
            <p:cNvPr id="136" name="Line 14">
              <a:extLst>
                <a:ext uri="{FF2B5EF4-FFF2-40B4-BE49-F238E27FC236}">
                  <a16:creationId xmlns:a16="http://schemas.microsoft.com/office/drawing/2014/main" id="{7D95A93B-5415-8842-82A3-F448DDF74374}"/>
                </a:ext>
              </a:extLst>
            </p:cNvPr>
            <p:cNvSpPr>
              <a:spLocks noChangeShapeType="1"/>
            </p:cNvSpPr>
            <p:nvPr/>
          </p:nvSpPr>
          <p:spPr bwMode="auto">
            <a:xfrm>
              <a:off x="6240555" y="2425877"/>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37" name="TextBox 136">
              <a:extLst>
                <a:ext uri="{FF2B5EF4-FFF2-40B4-BE49-F238E27FC236}">
                  <a16:creationId xmlns:a16="http://schemas.microsoft.com/office/drawing/2014/main" id="{43A4C9E2-0839-5A49-8756-1038640D26A4}"/>
                </a:ext>
              </a:extLst>
            </p:cNvPr>
            <p:cNvSpPr txBox="1"/>
            <p:nvPr/>
          </p:nvSpPr>
          <p:spPr>
            <a:xfrm>
              <a:off x="6126330" y="2214879"/>
              <a:ext cx="895694" cy="210206"/>
            </a:xfrm>
            <a:prstGeom prst="rect">
              <a:avLst/>
            </a:prstGeom>
            <a:noFill/>
            <a:ln>
              <a:noFill/>
            </a:ln>
          </p:spPr>
          <p:txBody>
            <a:bodyPr wrap="none" rtlCol="0">
              <a:spAutoFit/>
            </a:bodyPr>
            <a:lstStyle/>
            <a:p>
              <a:r>
                <a:rPr lang="en-US" sz="1600">
                  <a:solidFill>
                    <a:schemeClr val="tx1"/>
                  </a:solidFill>
                  <a:latin typeface="Calibri" panose="020F0502020204030204" pitchFamily="34" charset="0"/>
                  <a:cs typeface="Calibri" panose="020F0502020204030204" pitchFamily="34" charset="0"/>
                </a:rPr>
                <a:t>Fail (0.2)</a:t>
              </a:r>
              <a:endParaRPr lang="en-US">
                <a:solidFill>
                  <a:schemeClr val="tx1"/>
                </a:solidFill>
                <a:latin typeface="Calibri" panose="020F0502020204030204" pitchFamily="34" charset="0"/>
                <a:cs typeface="Calibri" panose="020F0502020204030204" pitchFamily="34" charset="0"/>
              </a:endParaRPr>
            </a:p>
          </p:txBody>
        </p:sp>
      </p:grpSp>
      <p:sp>
        <p:nvSpPr>
          <p:cNvPr id="138" name="Isosceles Triangle 102">
            <a:extLst>
              <a:ext uri="{FF2B5EF4-FFF2-40B4-BE49-F238E27FC236}">
                <a16:creationId xmlns:a16="http://schemas.microsoft.com/office/drawing/2014/main" id="{28E1DC70-A3CB-EB4D-B449-1AC7792F64FA}"/>
              </a:ext>
            </a:extLst>
          </p:cNvPr>
          <p:cNvSpPr/>
          <p:nvPr/>
        </p:nvSpPr>
        <p:spPr bwMode="auto">
          <a:xfrm rot="16200000">
            <a:off x="4511217" y="4191029"/>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40" name="TextBox 139">
            <a:extLst>
              <a:ext uri="{FF2B5EF4-FFF2-40B4-BE49-F238E27FC236}">
                <a16:creationId xmlns:a16="http://schemas.microsoft.com/office/drawing/2014/main" id="{91EEF110-310A-2641-B2FD-A1C74A222E72}"/>
              </a:ext>
            </a:extLst>
          </p:cNvPr>
          <p:cNvSpPr txBox="1"/>
          <p:nvPr/>
        </p:nvSpPr>
        <p:spPr>
          <a:xfrm>
            <a:off x="4220337" y="4800600"/>
            <a:ext cx="1121525" cy="584775"/>
          </a:xfrm>
          <a:prstGeom prst="rect">
            <a:avLst/>
          </a:prstGeom>
          <a:noFill/>
        </p:spPr>
        <p:txBody>
          <a:bodyPr wrap="none" rtlCol="0">
            <a:spAutoFit/>
          </a:bodyPr>
          <a:lstStyle/>
          <a:p>
            <a:r>
              <a:rPr lang="en-US" sz="1600" b="1" dirty="0">
                <a:solidFill>
                  <a:schemeClr val="tx1"/>
                </a:solidFill>
                <a:latin typeface="Calibri" panose="020F0502020204030204" pitchFamily="34" charset="0"/>
                <a:cs typeface="Calibri" panose="020F0502020204030204" pitchFamily="34" charset="0"/>
              </a:rPr>
              <a:t>Contracted</a:t>
            </a:r>
            <a:br>
              <a:rPr lang="en-US" sz="1600" b="1" dirty="0">
                <a:solidFill>
                  <a:schemeClr val="tx1"/>
                </a:solidFill>
                <a:latin typeface="Calibri" panose="020F0502020204030204" pitchFamily="34" charset="0"/>
                <a:cs typeface="Calibri" panose="020F0502020204030204" pitchFamily="34" charset="0"/>
              </a:rPr>
            </a:br>
            <a:r>
              <a:rPr lang="en-US" sz="1600" b="1" dirty="0">
                <a:solidFill>
                  <a:schemeClr val="tx1"/>
                </a:solidFill>
                <a:latin typeface="Calibri" panose="020F0502020204030204" pitchFamily="34" charset="0"/>
                <a:cs typeface="Calibri" panose="020F0502020204030204" pitchFamily="34" charset="0"/>
              </a:rPr>
              <a:t>infection?</a:t>
            </a:r>
          </a:p>
        </p:txBody>
      </p:sp>
      <p:grpSp>
        <p:nvGrpSpPr>
          <p:cNvPr id="141" name="Group 140">
            <a:extLst>
              <a:ext uri="{FF2B5EF4-FFF2-40B4-BE49-F238E27FC236}">
                <a16:creationId xmlns:a16="http://schemas.microsoft.com/office/drawing/2014/main" id="{2ED4E186-AC3F-CF42-AE98-AB30AC3A60C7}"/>
              </a:ext>
            </a:extLst>
          </p:cNvPr>
          <p:cNvGrpSpPr/>
          <p:nvPr/>
        </p:nvGrpSpPr>
        <p:grpSpPr>
          <a:xfrm>
            <a:off x="4456437" y="2438384"/>
            <a:ext cx="1674248" cy="1116193"/>
            <a:chOff x="5438317" y="1732839"/>
            <a:chExt cx="1674248" cy="693038"/>
          </a:xfrm>
        </p:grpSpPr>
        <p:sp>
          <p:nvSpPr>
            <p:cNvPr id="142" name="Line 13">
              <a:extLst>
                <a:ext uri="{FF2B5EF4-FFF2-40B4-BE49-F238E27FC236}">
                  <a16:creationId xmlns:a16="http://schemas.microsoft.com/office/drawing/2014/main" id="{E9177DD8-648B-5048-AF76-FAC9BDAE8911}"/>
                </a:ext>
              </a:extLst>
            </p:cNvPr>
            <p:cNvSpPr>
              <a:spLocks noChangeShapeType="1"/>
            </p:cNvSpPr>
            <p:nvPr/>
          </p:nvSpPr>
          <p:spPr bwMode="auto">
            <a:xfrm flipV="1">
              <a:off x="5438317" y="1738243"/>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43" name="Line 15">
              <a:extLst>
                <a:ext uri="{FF2B5EF4-FFF2-40B4-BE49-F238E27FC236}">
                  <a16:creationId xmlns:a16="http://schemas.microsoft.com/office/drawing/2014/main" id="{7623B4A0-EE14-7A46-87CD-BAC64E33F76E}"/>
                </a:ext>
              </a:extLst>
            </p:cNvPr>
            <p:cNvSpPr>
              <a:spLocks noChangeShapeType="1"/>
            </p:cNvSpPr>
            <p:nvPr/>
          </p:nvSpPr>
          <p:spPr bwMode="auto">
            <a:xfrm>
              <a:off x="5438317" y="2082059"/>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44" name="Line 14">
              <a:extLst>
                <a:ext uri="{FF2B5EF4-FFF2-40B4-BE49-F238E27FC236}">
                  <a16:creationId xmlns:a16="http://schemas.microsoft.com/office/drawing/2014/main" id="{2A78168D-D95C-B540-9A98-E17F8A7B8A2B}"/>
                </a:ext>
              </a:extLst>
            </p:cNvPr>
            <p:cNvSpPr>
              <a:spLocks noChangeShapeType="1"/>
            </p:cNvSpPr>
            <p:nvPr/>
          </p:nvSpPr>
          <p:spPr bwMode="auto">
            <a:xfrm flipV="1">
              <a:off x="6233731" y="1732839"/>
              <a:ext cx="533736" cy="510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45" name="TextBox 144">
              <a:extLst>
                <a:ext uri="{FF2B5EF4-FFF2-40B4-BE49-F238E27FC236}">
                  <a16:creationId xmlns:a16="http://schemas.microsoft.com/office/drawing/2014/main" id="{431CFF41-6BBE-184D-B600-71A8324701DC}"/>
                </a:ext>
              </a:extLst>
            </p:cNvPr>
            <p:cNvSpPr txBox="1"/>
            <p:nvPr/>
          </p:nvSpPr>
          <p:spPr>
            <a:xfrm>
              <a:off x="5914319" y="1761463"/>
              <a:ext cx="1198246" cy="191097"/>
            </a:xfrm>
            <a:prstGeom prst="rect">
              <a:avLst/>
            </a:prstGeom>
            <a:noFill/>
            <a:ln>
              <a:noFill/>
            </a:ln>
          </p:spPr>
          <p:txBody>
            <a:bodyPr wrap="square" rtlCol="0">
              <a:spAutoFit/>
            </a:bodyPr>
            <a:lstStyle/>
            <a:p>
              <a:r>
                <a:rPr lang="en-US" sz="1400">
                  <a:solidFill>
                    <a:schemeClr val="tx1"/>
                  </a:solidFill>
                  <a:latin typeface="Calibri" panose="020F0502020204030204" pitchFamily="34" charset="0"/>
                  <a:cs typeface="Calibri" panose="020F0502020204030204" pitchFamily="34" charset="0"/>
                </a:rPr>
                <a:t>No (0.8)</a:t>
              </a:r>
              <a:endParaRPr lang="en-US" sz="2800">
                <a:solidFill>
                  <a:schemeClr val="tx1"/>
                </a:solidFill>
                <a:latin typeface="Calibri" panose="020F0502020204030204" pitchFamily="34" charset="0"/>
                <a:cs typeface="Calibri" panose="020F0502020204030204" pitchFamily="34" charset="0"/>
              </a:endParaRPr>
            </a:p>
          </p:txBody>
        </p:sp>
        <p:sp>
          <p:nvSpPr>
            <p:cNvPr id="146" name="Line 14">
              <a:extLst>
                <a:ext uri="{FF2B5EF4-FFF2-40B4-BE49-F238E27FC236}">
                  <a16:creationId xmlns:a16="http://schemas.microsoft.com/office/drawing/2014/main" id="{792D8EBD-405C-6E4E-91D5-5CADCC8150DD}"/>
                </a:ext>
              </a:extLst>
            </p:cNvPr>
            <p:cNvSpPr>
              <a:spLocks noChangeShapeType="1"/>
            </p:cNvSpPr>
            <p:nvPr/>
          </p:nvSpPr>
          <p:spPr bwMode="auto">
            <a:xfrm flipV="1">
              <a:off x="6240555" y="2425085"/>
              <a:ext cx="583968" cy="792"/>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47" name="TextBox 146">
              <a:extLst>
                <a:ext uri="{FF2B5EF4-FFF2-40B4-BE49-F238E27FC236}">
                  <a16:creationId xmlns:a16="http://schemas.microsoft.com/office/drawing/2014/main" id="{367E7A83-DC7E-9743-9F3D-184C9EDB42B3}"/>
                </a:ext>
              </a:extLst>
            </p:cNvPr>
            <p:cNvSpPr txBox="1"/>
            <p:nvPr/>
          </p:nvSpPr>
          <p:spPr>
            <a:xfrm>
              <a:off x="5878023" y="2214879"/>
              <a:ext cx="837024" cy="191097"/>
            </a:xfrm>
            <a:prstGeom prst="rect">
              <a:avLst/>
            </a:prstGeom>
            <a:noFill/>
            <a:ln>
              <a:noFill/>
            </a:ln>
          </p:spPr>
          <p:txBody>
            <a:bodyPr wrap="none" rtlCol="0">
              <a:spAutoFit/>
            </a:bodyPr>
            <a:lstStyle/>
            <a:p>
              <a:r>
                <a:rPr lang="en-US" sz="1400">
                  <a:solidFill>
                    <a:schemeClr val="tx1"/>
                  </a:solidFill>
                  <a:latin typeface="Calibri" panose="020F0502020204030204" pitchFamily="34" charset="0"/>
                  <a:cs typeface="Calibri" panose="020F0502020204030204" pitchFamily="34" charset="0"/>
                </a:rPr>
                <a:t> Yes (0.2)</a:t>
              </a:r>
              <a:endParaRPr lang="en-US" sz="2800">
                <a:solidFill>
                  <a:schemeClr val="tx1"/>
                </a:solidFill>
                <a:latin typeface="Calibri" panose="020F0502020204030204" pitchFamily="34" charset="0"/>
                <a:cs typeface="Calibri" panose="020F0502020204030204" pitchFamily="34" charset="0"/>
              </a:endParaRPr>
            </a:p>
          </p:txBody>
        </p:sp>
      </p:grpSp>
      <p:sp>
        <p:nvSpPr>
          <p:cNvPr id="149" name="Isosceles Triangle 102">
            <a:extLst>
              <a:ext uri="{FF2B5EF4-FFF2-40B4-BE49-F238E27FC236}">
                <a16:creationId xmlns:a16="http://schemas.microsoft.com/office/drawing/2014/main" id="{AC84E960-DCB3-B940-8FC4-33BC51C7A5A4}"/>
              </a:ext>
            </a:extLst>
          </p:cNvPr>
          <p:cNvSpPr/>
          <p:nvPr/>
        </p:nvSpPr>
        <p:spPr bwMode="auto">
          <a:xfrm rot="16200000">
            <a:off x="5825885" y="3436782"/>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64" name="TextBox 163">
            <a:extLst>
              <a:ext uri="{FF2B5EF4-FFF2-40B4-BE49-F238E27FC236}">
                <a16:creationId xmlns:a16="http://schemas.microsoft.com/office/drawing/2014/main" id="{BE87140A-0693-584A-B710-62C1B8BBF5C2}"/>
              </a:ext>
            </a:extLst>
          </p:cNvPr>
          <p:cNvSpPr txBox="1"/>
          <p:nvPr/>
        </p:nvSpPr>
        <p:spPr>
          <a:xfrm>
            <a:off x="4647412" y="1738176"/>
            <a:ext cx="922047" cy="307777"/>
          </a:xfrm>
          <a:prstGeom prst="rect">
            <a:avLst/>
          </a:prstGeom>
          <a:noFill/>
        </p:spPr>
        <p:txBody>
          <a:bodyPr wrap="none" rtlCol="0">
            <a:spAutoFit/>
          </a:bodyPr>
          <a:lstStyle/>
          <a:p>
            <a:r>
              <a:rPr lang="en-US" sz="1400">
                <a:solidFill>
                  <a:srgbClr val="C00000"/>
                </a:solidFill>
                <a:latin typeface="Calibri" panose="020F0502020204030204" pitchFamily="34" charset="0"/>
                <a:cs typeface="Calibri" panose="020F0502020204030204" pitchFamily="34" charset="0"/>
              </a:rPr>
              <a:t>E[C] = 100</a:t>
            </a:r>
            <a:endParaRPr lang="en-US" sz="2800">
              <a:solidFill>
                <a:srgbClr val="C00000"/>
              </a:solidFill>
              <a:latin typeface="Calibri" panose="020F0502020204030204" pitchFamily="34" charset="0"/>
              <a:cs typeface="Calibri" panose="020F0502020204030204" pitchFamily="34" charset="0"/>
            </a:endParaRPr>
          </a:p>
        </p:txBody>
      </p:sp>
      <p:sp>
        <p:nvSpPr>
          <p:cNvPr id="165" name="TextBox 164">
            <a:extLst>
              <a:ext uri="{FF2B5EF4-FFF2-40B4-BE49-F238E27FC236}">
                <a16:creationId xmlns:a16="http://schemas.microsoft.com/office/drawing/2014/main" id="{9F20737E-BA40-1A4A-BD18-632C01D9B479}"/>
              </a:ext>
            </a:extLst>
          </p:cNvPr>
          <p:cNvSpPr txBox="1"/>
          <p:nvPr/>
        </p:nvSpPr>
        <p:spPr>
          <a:xfrm>
            <a:off x="4798436" y="4169927"/>
            <a:ext cx="922047" cy="307777"/>
          </a:xfrm>
          <a:prstGeom prst="rect">
            <a:avLst/>
          </a:prstGeom>
          <a:noFill/>
        </p:spPr>
        <p:txBody>
          <a:bodyPr wrap="none" rtlCol="0">
            <a:spAutoFit/>
          </a:bodyPr>
          <a:lstStyle/>
          <a:p>
            <a:r>
              <a:rPr lang="en-US" sz="1400">
                <a:solidFill>
                  <a:srgbClr val="C00000"/>
                </a:solidFill>
                <a:latin typeface="Calibri" panose="020F0502020204030204" pitchFamily="34" charset="0"/>
                <a:cs typeface="Calibri" panose="020F0502020204030204" pitchFamily="34" charset="0"/>
              </a:rPr>
              <a:t>E[C] = 200</a:t>
            </a:r>
            <a:endParaRPr lang="en-US" sz="2800">
              <a:solidFill>
                <a:srgbClr val="C00000"/>
              </a:solidFill>
              <a:latin typeface="Calibri" panose="020F0502020204030204" pitchFamily="34" charset="0"/>
              <a:cs typeface="Calibri" panose="020F0502020204030204" pitchFamily="34" charset="0"/>
            </a:endParaRPr>
          </a:p>
        </p:txBody>
      </p:sp>
      <p:sp>
        <p:nvSpPr>
          <p:cNvPr id="166" name="Isosceles Triangle 102">
            <a:extLst>
              <a:ext uri="{FF2B5EF4-FFF2-40B4-BE49-F238E27FC236}">
                <a16:creationId xmlns:a16="http://schemas.microsoft.com/office/drawing/2014/main" id="{3F0C122C-388B-6D45-9B85-B52164B65AB4}"/>
              </a:ext>
            </a:extLst>
          </p:cNvPr>
          <p:cNvSpPr/>
          <p:nvPr/>
        </p:nvSpPr>
        <p:spPr bwMode="auto">
          <a:xfrm rot="16200000">
            <a:off x="5990453" y="4734006"/>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67" name="TextBox 166">
            <a:extLst>
              <a:ext uri="{FF2B5EF4-FFF2-40B4-BE49-F238E27FC236}">
                <a16:creationId xmlns:a16="http://schemas.microsoft.com/office/drawing/2014/main" id="{C6368E43-9A01-2F46-817B-170DAAE3FE8E}"/>
              </a:ext>
            </a:extLst>
          </p:cNvPr>
          <p:cNvSpPr txBox="1"/>
          <p:nvPr/>
        </p:nvSpPr>
        <p:spPr>
          <a:xfrm>
            <a:off x="6264942" y="5864423"/>
            <a:ext cx="1497526" cy="307777"/>
          </a:xfrm>
          <a:prstGeom prst="rect">
            <a:avLst/>
          </a:prstGeom>
          <a:noFill/>
        </p:spPr>
        <p:txBody>
          <a:bodyPr wrap="none" rtlCol="0">
            <a:spAutoFit/>
          </a:bodyPr>
          <a:lstStyle/>
          <a:p>
            <a:r>
              <a:rPr lang="en-US" sz="1400">
                <a:solidFill>
                  <a:srgbClr val="C00000"/>
                </a:solidFill>
                <a:latin typeface="Calibri" panose="020F0502020204030204" pitchFamily="34" charset="0"/>
                <a:cs typeface="Calibri" panose="020F0502020204030204" pitchFamily="34" charset="0"/>
              </a:rPr>
              <a:t>E[C] = 200 + 1000 </a:t>
            </a:r>
            <a:endParaRPr lang="en-US" sz="2800">
              <a:solidFill>
                <a:srgbClr val="C00000"/>
              </a:solidFill>
              <a:latin typeface="Calibri" panose="020F0502020204030204" pitchFamily="34" charset="0"/>
              <a:cs typeface="Calibri" panose="020F0502020204030204" pitchFamily="34" charset="0"/>
            </a:endParaRPr>
          </a:p>
        </p:txBody>
      </p:sp>
      <p:sp>
        <p:nvSpPr>
          <p:cNvPr id="168" name="TextBox 167">
            <a:extLst>
              <a:ext uri="{FF2B5EF4-FFF2-40B4-BE49-F238E27FC236}">
                <a16:creationId xmlns:a16="http://schemas.microsoft.com/office/drawing/2014/main" id="{B5A3AEFA-062B-B141-AB0A-67EF09FE980A}"/>
              </a:ext>
            </a:extLst>
          </p:cNvPr>
          <p:cNvSpPr txBox="1"/>
          <p:nvPr/>
        </p:nvSpPr>
        <p:spPr>
          <a:xfrm>
            <a:off x="6236099" y="4721423"/>
            <a:ext cx="922047" cy="307777"/>
          </a:xfrm>
          <a:prstGeom prst="rect">
            <a:avLst/>
          </a:prstGeom>
          <a:noFill/>
        </p:spPr>
        <p:txBody>
          <a:bodyPr wrap="none" rtlCol="0">
            <a:spAutoFit/>
          </a:bodyPr>
          <a:lstStyle/>
          <a:p>
            <a:r>
              <a:rPr lang="en-US" sz="1400">
                <a:solidFill>
                  <a:srgbClr val="C00000"/>
                </a:solidFill>
                <a:latin typeface="Calibri" panose="020F0502020204030204" pitchFamily="34" charset="0"/>
                <a:cs typeface="Calibri" panose="020F0502020204030204" pitchFamily="34" charset="0"/>
              </a:rPr>
              <a:t>E[C] = 200</a:t>
            </a:r>
            <a:endParaRPr lang="en-US" sz="2800">
              <a:solidFill>
                <a:srgbClr val="C00000"/>
              </a:solidFill>
              <a:latin typeface="Calibri" panose="020F0502020204030204" pitchFamily="34" charset="0"/>
              <a:cs typeface="Calibri" panose="020F0502020204030204" pitchFamily="34" charset="0"/>
            </a:endParaRPr>
          </a:p>
        </p:txBody>
      </p:sp>
      <p:sp>
        <p:nvSpPr>
          <p:cNvPr id="169" name="Oval 16">
            <a:extLst>
              <a:ext uri="{FF2B5EF4-FFF2-40B4-BE49-F238E27FC236}">
                <a16:creationId xmlns:a16="http://schemas.microsoft.com/office/drawing/2014/main" id="{2B247D93-FF57-BC49-A497-3C5D110DFF37}"/>
              </a:ext>
            </a:extLst>
          </p:cNvPr>
          <p:cNvSpPr>
            <a:spLocks noChangeArrowheads="1"/>
          </p:cNvSpPr>
          <p:nvPr/>
        </p:nvSpPr>
        <p:spPr bwMode="auto">
          <a:xfrm>
            <a:off x="4495800" y="5345868"/>
            <a:ext cx="152400" cy="152400"/>
          </a:xfrm>
          <a:prstGeom prst="ellipse">
            <a:avLst/>
          </a:prstGeom>
          <a:solidFill>
            <a:schemeClr val="accent5">
              <a:lumMod val="60000"/>
              <a:lumOff val="40000"/>
            </a:schemeClr>
          </a:solidFill>
          <a:ln w="9525">
            <a:solidFill>
              <a:schemeClr val="tx1"/>
            </a:solidFill>
            <a:round/>
            <a:headEnd/>
            <a:tailEnd/>
          </a:ln>
          <a:effectLst/>
        </p:spPr>
        <p:txBody>
          <a:bodyPr wrap="none" anchor="ctr"/>
          <a:lstStyle/>
          <a:p>
            <a:endParaRPr lang="en-US" sz="3600">
              <a:latin typeface="Calibri" panose="020F0502020204030204" pitchFamily="34" charset="0"/>
              <a:cs typeface="Calibri" panose="020F0502020204030204" pitchFamily="34" charset="0"/>
            </a:endParaRPr>
          </a:p>
        </p:txBody>
      </p:sp>
      <p:grpSp>
        <p:nvGrpSpPr>
          <p:cNvPr id="170" name="Group 169">
            <a:extLst>
              <a:ext uri="{FF2B5EF4-FFF2-40B4-BE49-F238E27FC236}">
                <a16:creationId xmlns:a16="http://schemas.microsoft.com/office/drawing/2014/main" id="{D3B2715C-BFFA-6949-A07C-FD6C62F4A3E4}"/>
              </a:ext>
            </a:extLst>
          </p:cNvPr>
          <p:cNvGrpSpPr/>
          <p:nvPr/>
        </p:nvGrpSpPr>
        <p:grpSpPr>
          <a:xfrm>
            <a:off x="4654324" y="4876784"/>
            <a:ext cx="1674248" cy="1116193"/>
            <a:chOff x="5438317" y="1732839"/>
            <a:chExt cx="1674248" cy="693038"/>
          </a:xfrm>
        </p:grpSpPr>
        <p:sp>
          <p:nvSpPr>
            <p:cNvPr id="171" name="Line 13">
              <a:extLst>
                <a:ext uri="{FF2B5EF4-FFF2-40B4-BE49-F238E27FC236}">
                  <a16:creationId xmlns:a16="http://schemas.microsoft.com/office/drawing/2014/main" id="{9C4DA4AB-CCA1-214D-9ADB-79326FE9469D}"/>
                </a:ext>
              </a:extLst>
            </p:cNvPr>
            <p:cNvSpPr>
              <a:spLocks noChangeShapeType="1"/>
            </p:cNvSpPr>
            <p:nvPr/>
          </p:nvSpPr>
          <p:spPr bwMode="auto">
            <a:xfrm flipV="1">
              <a:off x="5438317" y="1738243"/>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72" name="Line 15">
              <a:extLst>
                <a:ext uri="{FF2B5EF4-FFF2-40B4-BE49-F238E27FC236}">
                  <a16:creationId xmlns:a16="http://schemas.microsoft.com/office/drawing/2014/main" id="{4A822601-4CD0-F040-8D9B-D87EA9172DF4}"/>
                </a:ext>
              </a:extLst>
            </p:cNvPr>
            <p:cNvSpPr>
              <a:spLocks noChangeShapeType="1"/>
            </p:cNvSpPr>
            <p:nvPr/>
          </p:nvSpPr>
          <p:spPr bwMode="auto">
            <a:xfrm>
              <a:off x="5438317" y="2082059"/>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73" name="Line 14">
              <a:extLst>
                <a:ext uri="{FF2B5EF4-FFF2-40B4-BE49-F238E27FC236}">
                  <a16:creationId xmlns:a16="http://schemas.microsoft.com/office/drawing/2014/main" id="{BF22EAD8-98DA-0B45-8771-68B3F2E23BAF}"/>
                </a:ext>
              </a:extLst>
            </p:cNvPr>
            <p:cNvSpPr>
              <a:spLocks noChangeShapeType="1"/>
            </p:cNvSpPr>
            <p:nvPr/>
          </p:nvSpPr>
          <p:spPr bwMode="auto">
            <a:xfrm flipV="1">
              <a:off x="6233731" y="1732839"/>
              <a:ext cx="533736" cy="510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74" name="TextBox 173">
              <a:extLst>
                <a:ext uri="{FF2B5EF4-FFF2-40B4-BE49-F238E27FC236}">
                  <a16:creationId xmlns:a16="http://schemas.microsoft.com/office/drawing/2014/main" id="{802D30ED-6950-F444-9407-7E4E5A8C7202}"/>
                </a:ext>
              </a:extLst>
            </p:cNvPr>
            <p:cNvSpPr txBox="1"/>
            <p:nvPr/>
          </p:nvSpPr>
          <p:spPr>
            <a:xfrm>
              <a:off x="5914319" y="1761463"/>
              <a:ext cx="1198246" cy="191097"/>
            </a:xfrm>
            <a:prstGeom prst="rect">
              <a:avLst/>
            </a:prstGeom>
            <a:noFill/>
            <a:ln>
              <a:noFill/>
            </a:ln>
          </p:spPr>
          <p:txBody>
            <a:bodyPr wrap="square" rtlCol="0">
              <a:spAutoFit/>
            </a:bodyPr>
            <a:lstStyle/>
            <a:p>
              <a:r>
                <a:rPr lang="en-US" sz="1400">
                  <a:solidFill>
                    <a:schemeClr val="tx1"/>
                  </a:solidFill>
                  <a:latin typeface="Calibri" panose="020F0502020204030204" pitchFamily="34" charset="0"/>
                  <a:cs typeface="Calibri" panose="020F0502020204030204" pitchFamily="34" charset="0"/>
                </a:rPr>
                <a:t>No (0.8)</a:t>
              </a:r>
              <a:endParaRPr lang="en-US" sz="2800">
                <a:solidFill>
                  <a:schemeClr val="tx1"/>
                </a:solidFill>
                <a:latin typeface="Calibri" panose="020F0502020204030204" pitchFamily="34" charset="0"/>
                <a:cs typeface="Calibri" panose="020F0502020204030204" pitchFamily="34" charset="0"/>
              </a:endParaRPr>
            </a:p>
          </p:txBody>
        </p:sp>
        <p:sp>
          <p:nvSpPr>
            <p:cNvPr id="175" name="Line 14">
              <a:extLst>
                <a:ext uri="{FF2B5EF4-FFF2-40B4-BE49-F238E27FC236}">
                  <a16:creationId xmlns:a16="http://schemas.microsoft.com/office/drawing/2014/main" id="{6450EFE1-46F0-9C42-A59F-44720321A3A0}"/>
                </a:ext>
              </a:extLst>
            </p:cNvPr>
            <p:cNvSpPr>
              <a:spLocks noChangeShapeType="1"/>
            </p:cNvSpPr>
            <p:nvPr/>
          </p:nvSpPr>
          <p:spPr bwMode="auto">
            <a:xfrm flipV="1">
              <a:off x="6240555" y="2425085"/>
              <a:ext cx="583968" cy="792"/>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76" name="TextBox 175">
              <a:extLst>
                <a:ext uri="{FF2B5EF4-FFF2-40B4-BE49-F238E27FC236}">
                  <a16:creationId xmlns:a16="http://schemas.microsoft.com/office/drawing/2014/main" id="{E31A878A-07C5-D94B-96F6-77CF9240A743}"/>
                </a:ext>
              </a:extLst>
            </p:cNvPr>
            <p:cNvSpPr txBox="1"/>
            <p:nvPr/>
          </p:nvSpPr>
          <p:spPr>
            <a:xfrm>
              <a:off x="5878023" y="2214879"/>
              <a:ext cx="837024" cy="191097"/>
            </a:xfrm>
            <a:prstGeom prst="rect">
              <a:avLst/>
            </a:prstGeom>
            <a:noFill/>
            <a:ln>
              <a:noFill/>
            </a:ln>
          </p:spPr>
          <p:txBody>
            <a:bodyPr wrap="none" rtlCol="0">
              <a:spAutoFit/>
            </a:bodyPr>
            <a:lstStyle/>
            <a:p>
              <a:r>
                <a:rPr lang="en-US" sz="1400">
                  <a:solidFill>
                    <a:schemeClr val="tx1"/>
                  </a:solidFill>
                  <a:latin typeface="Calibri" panose="020F0502020204030204" pitchFamily="34" charset="0"/>
                  <a:cs typeface="Calibri" panose="020F0502020204030204" pitchFamily="34" charset="0"/>
                </a:rPr>
                <a:t> Yes (0.2)</a:t>
              </a:r>
              <a:endParaRPr lang="en-US" sz="2800">
                <a:solidFill>
                  <a:schemeClr val="tx1"/>
                </a:solidFill>
                <a:latin typeface="Calibri" panose="020F0502020204030204" pitchFamily="34" charset="0"/>
                <a:cs typeface="Calibri" panose="020F0502020204030204" pitchFamily="34" charset="0"/>
              </a:endParaRPr>
            </a:p>
          </p:txBody>
        </p:sp>
      </p:grpSp>
      <p:sp>
        <p:nvSpPr>
          <p:cNvPr id="177" name="Isosceles Triangle 102">
            <a:extLst>
              <a:ext uri="{FF2B5EF4-FFF2-40B4-BE49-F238E27FC236}">
                <a16:creationId xmlns:a16="http://schemas.microsoft.com/office/drawing/2014/main" id="{B6DD20F7-6CED-A64B-A47A-EE9F5469043B}"/>
              </a:ext>
            </a:extLst>
          </p:cNvPr>
          <p:cNvSpPr/>
          <p:nvPr/>
        </p:nvSpPr>
        <p:spPr bwMode="auto">
          <a:xfrm rot="16200000">
            <a:off x="6023772" y="5875182"/>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78" name="TextBox 177">
            <a:extLst>
              <a:ext uri="{FF2B5EF4-FFF2-40B4-BE49-F238E27FC236}">
                <a16:creationId xmlns:a16="http://schemas.microsoft.com/office/drawing/2014/main" id="{A8CB604C-1F9C-8042-A74C-D0A11A80B19D}"/>
              </a:ext>
            </a:extLst>
          </p:cNvPr>
          <p:cNvSpPr txBox="1"/>
          <p:nvPr/>
        </p:nvSpPr>
        <p:spPr>
          <a:xfrm>
            <a:off x="457200" y="1749623"/>
            <a:ext cx="2539478" cy="523220"/>
          </a:xfrm>
          <a:prstGeom prst="rect">
            <a:avLst/>
          </a:prstGeom>
          <a:noFill/>
        </p:spPr>
        <p:txBody>
          <a:bodyPr wrap="none" rtlCol="0">
            <a:spAutoFit/>
          </a:bodyPr>
          <a:lstStyle/>
          <a:p>
            <a:r>
              <a:rPr lang="en-US" sz="1400">
                <a:solidFill>
                  <a:srgbClr val="C00000"/>
                </a:solidFill>
                <a:latin typeface="Calibri" panose="020F0502020204030204" pitchFamily="34" charset="0"/>
                <a:cs typeface="Calibri" panose="020F0502020204030204" pitchFamily="34" charset="0"/>
              </a:rPr>
              <a:t>E[C] = 0.5*100 + 0.5*0.2*1100 +</a:t>
            </a:r>
            <a:br>
              <a:rPr lang="en-US" sz="1400">
                <a:solidFill>
                  <a:srgbClr val="C00000"/>
                </a:solidFill>
                <a:latin typeface="Calibri" panose="020F0502020204030204" pitchFamily="34" charset="0"/>
                <a:cs typeface="Calibri" panose="020F0502020204030204" pitchFamily="34" charset="0"/>
              </a:rPr>
            </a:br>
            <a:r>
              <a:rPr lang="en-US" sz="1400">
                <a:solidFill>
                  <a:srgbClr val="C00000"/>
                </a:solidFill>
                <a:latin typeface="Calibri" panose="020F0502020204030204" pitchFamily="34" charset="0"/>
                <a:cs typeface="Calibri" panose="020F0502020204030204" pitchFamily="34" charset="0"/>
              </a:rPr>
              <a:t>	0.5*0.8*100 = 200</a:t>
            </a:r>
            <a:endParaRPr lang="en-US" sz="2800">
              <a:solidFill>
                <a:srgbClr val="C00000"/>
              </a:solidFill>
              <a:latin typeface="Calibri" panose="020F0502020204030204" pitchFamily="34" charset="0"/>
              <a:cs typeface="Calibri" panose="020F0502020204030204" pitchFamily="34" charset="0"/>
            </a:endParaRPr>
          </a:p>
        </p:txBody>
      </p:sp>
      <p:sp>
        <p:nvSpPr>
          <p:cNvPr id="179" name="TextBox 178">
            <a:extLst>
              <a:ext uri="{FF2B5EF4-FFF2-40B4-BE49-F238E27FC236}">
                <a16:creationId xmlns:a16="http://schemas.microsoft.com/office/drawing/2014/main" id="{5BB71578-1E48-5F4F-870F-44D076514EFB}"/>
              </a:ext>
            </a:extLst>
          </p:cNvPr>
          <p:cNvSpPr txBox="1"/>
          <p:nvPr/>
        </p:nvSpPr>
        <p:spPr>
          <a:xfrm>
            <a:off x="435528" y="5410200"/>
            <a:ext cx="2579552" cy="523220"/>
          </a:xfrm>
          <a:prstGeom prst="rect">
            <a:avLst/>
          </a:prstGeom>
          <a:noFill/>
        </p:spPr>
        <p:txBody>
          <a:bodyPr wrap="none" rtlCol="0">
            <a:spAutoFit/>
          </a:bodyPr>
          <a:lstStyle/>
          <a:p>
            <a:r>
              <a:rPr lang="en-US" sz="1400">
                <a:solidFill>
                  <a:srgbClr val="C00000"/>
                </a:solidFill>
                <a:latin typeface="Calibri" panose="020F0502020204030204" pitchFamily="34" charset="0"/>
                <a:cs typeface="Calibri" panose="020F0502020204030204" pitchFamily="34" charset="0"/>
              </a:rPr>
              <a:t>E[C] = 0.8*200 + 0.2*0.2*1200 + </a:t>
            </a:r>
            <a:br>
              <a:rPr lang="en-US" sz="1400">
                <a:solidFill>
                  <a:srgbClr val="C00000"/>
                </a:solidFill>
                <a:latin typeface="Calibri" panose="020F0502020204030204" pitchFamily="34" charset="0"/>
                <a:cs typeface="Calibri" panose="020F0502020204030204" pitchFamily="34" charset="0"/>
              </a:rPr>
            </a:br>
            <a:r>
              <a:rPr lang="en-US" sz="1400">
                <a:solidFill>
                  <a:srgbClr val="C00000"/>
                </a:solidFill>
                <a:latin typeface="Calibri" panose="020F0502020204030204" pitchFamily="34" charset="0"/>
                <a:cs typeface="Calibri" panose="020F0502020204030204" pitchFamily="34" charset="0"/>
              </a:rPr>
              <a:t>	0.2*0.8*200 = 240</a:t>
            </a:r>
            <a:endParaRPr lang="en-US" sz="2800">
              <a:solidFill>
                <a:srgbClr val="C00000"/>
              </a:solidFill>
              <a:latin typeface="Calibri" panose="020F0502020204030204" pitchFamily="34" charset="0"/>
              <a:cs typeface="Calibri" panose="020F0502020204030204" pitchFamily="34" charset="0"/>
            </a:endParaRPr>
          </a:p>
        </p:txBody>
      </p:sp>
      <p:sp>
        <p:nvSpPr>
          <p:cNvPr id="180" name="TextBox 179">
            <a:extLst>
              <a:ext uri="{FF2B5EF4-FFF2-40B4-BE49-F238E27FC236}">
                <a16:creationId xmlns:a16="http://schemas.microsoft.com/office/drawing/2014/main" id="{F8E89A64-77D8-6042-9FF4-FF91BB7E1371}"/>
              </a:ext>
            </a:extLst>
          </p:cNvPr>
          <p:cNvSpPr txBox="1"/>
          <p:nvPr/>
        </p:nvSpPr>
        <p:spPr>
          <a:xfrm>
            <a:off x="204447" y="3124200"/>
            <a:ext cx="4672353" cy="523220"/>
          </a:xfrm>
          <a:prstGeom prst="rect">
            <a:avLst/>
          </a:prstGeom>
          <a:noFill/>
        </p:spPr>
        <p:txBody>
          <a:bodyPr wrap="square" rtlCol="0">
            <a:spAutoFit/>
          </a:bodyPr>
          <a:lstStyle/>
          <a:p>
            <a:r>
              <a:rPr lang="en-US" sz="1400" dirty="0">
                <a:solidFill>
                  <a:srgbClr val="C00000"/>
                </a:solidFill>
                <a:latin typeface="Calibri" panose="020F0502020204030204" pitchFamily="34" charset="0"/>
                <a:cs typeface="Calibri" panose="020F0502020204030204" pitchFamily="34" charset="0"/>
              </a:rPr>
              <a:t>E[C] = min (200,240)=200 </a:t>
            </a:r>
            <a:r>
              <a:rPr lang="en-US" sz="1400" dirty="0">
                <a:solidFill>
                  <a:srgbClr val="C00000"/>
                </a:solidFill>
                <a:latin typeface="Calibri" panose="020F0502020204030204" pitchFamily="34" charset="0"/>
                <a:cs typeface="Calibri" panose="020F0502020204030204" pitchFamily="34" charset="0"/>
                <a:sym typeface="Wingdings" pitchFamily="2" charset="2"/>
              </a:rPr>
              <a:t> </a:t>
            </a:r>
            <a:r>
              <a:rPr lang="en-US" sz="1400" b="1" u="sng" dirty="0">
                <a:solidFill>
                  <a:srgbClr val="00B050"/>
                </a:solidFill>
                <a:latin typeface="Calibri" panose="020F0502020204030204" pitchFamily="34" charset="0"/>
                <a:cs typeface="Calibri" panose="020F0502020204030204" pitchFamily="34" charset="0"/>
                <a:sym typeface="Wingdings" pitchFamily="2" charset="2"/>
              </a:rPr>
              <a:t>Answer: A </a:t>
            </a:r>
            <a:br>
              <a:rPr lang="en-US" sz="1400" b="1" dirty="0">
                <a:solidFill>
                  <a:srgbClr val="00B050"/>
                </a:solidFill>
                <a:latin typeface="Calibri" panose="020F0502020204030204" pitchFamily="34" charset="0"/>
                <a:cs typeface="Calibri" panose="020F0502020204030204" pitchFamily="34" charset="0"/>
                <a:sym typeface="Wingdings" pitchFamily="2" charset="2"/>
              </a:rPr>
            </a:br>
            <a:r>
              <a:rPr lang="en-US" sz="1400" b="1" dirty="0">
                <a:solidFill>
                  <a:srgbClr val="00B050"/>
                </a:solidFill>
                <a:latin typeface="Calibri" panose="020F0502020204030204" pitchFamily="34" charset="0"/>
                <a:cs typeface="Calibri" panose="020F0502020204030204" pitchFamily="34" charset="0"/>
                <a:sym typeface="Wingdings" pitchFamily="2" charset="2"/>
              </a:rPr>
              <a:t>		</a:t>
            </a:r>
            <a:endParaRPr lang="en-US" sz="1400" b="1" dirty="0">
              <a:solidFill>
                <a:srgbClr val="00B05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4887851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Healthcare and Risk Modeling: Answer b)</a:t>
            </a:r>
          </a:p>
        </p:txBody>
      </p:sp>
      <p:sp>
        <p:nvSpPr>
          <p:cNvPr id="47" name="Oval 16">
            <a:extLst>
              <a:ext uri="{FF2B5EF4-FFF2-40B4-BE49-F238E27FC236}">
                <a16:creationId xmlns:a16="http://schemas.microsoft.com/office/drawing/2014/main" id="{D03C10DB-DB9B-DA47-87FF-41910F4DC49B}"/>
              </a:ext>
            </a:extLst>
          </p:cNvPr>
          <p:cNvSpPr>
            <a:spLocks noChangeArrowheads="1"/>
          </p:cNvSpPr>
          <p:nvPr/>
        </p:nvSpPr>
        <p:spPr bwMode="auto">
          <a:xfrm>
            <a:off x="2222296" y="2209800"/>
            <a:ext cx="152400" cy="152400"/>
          </a:xfrm>
          <a:prstGeom prst="ellipse">
            <a:avLst/>
          </a:prstGeom>
          <a:solidFill>
            <a:schemeClr val="accent5">
              <a:lumMod val="60000"/>
              <a:lumOff val="40000"/>
            </a:schemeClr>
          </a:solidFill>
          <a:ln w="9525">
            <a:solidFill>
              <a:schemeClr val="tx1"/>
            </a:solidFill>
            <a:round/>
            <a:headEnd/>
            <a:tailEnd/>
          </a:ln>
          <a:effectLst/>
        </p:spPr>
        <p:txBody>
          <a:bodyPr wrap="none" anchor="ctr"/>
          <a:lstStyle/>
          <a:p>
            <a:endParaRPr lang="en-US" sz="3600">
              <a:latin typeface="Calibri" panose="020F0502020204030204" pitchFamily="34" charset="0"/>
              <a:cs typeface="Calibri" panose="020F0502020204030204" pitchFamily="34" charset="0"/>
            </a:endParaRPr>
          </a:p>
        </p:txBody>
      </p:sp>
      <p:grpSp>
        <p:nvGrpSpPr>
          <p:cNvPr id="48" name="Group 47">
            <a:extLst>
              <a:ext uri="{FF2B5EF4-FFF2-40B4-BE49-F238E27FC236}">
                <a16:creationId xmlns:a16="http://schemas.microsoft.com/office/drawing/2014/main" id="{8F22C4C0-792F-C74E-BEC6-A0B64FFEDBC9}"/>
              </a:ext>
            </a:extLst>
          </p:cNvPr>
          <p:cNvGrpSpPr/>
          <p:nvPr/>
        </p:nvGrpSpPr>
        <p:grpSpPr>
          <a:xfrm>
            <a:off x="2374696" y="1435932"/>
            <a:ext cx="1793236" cy="1406629"/>
            <a:chOff x="5438317" y="1552509"/>
            <a:chExt cx="1793236" cy="873368"/>
          </a:xfrm>
        </p:grpSpPr>
        <p:sp>
          <p:nvSpPr>
            <p:cNvPr id="49" name="Line 13">
              <a:extLst>
                <a:ext uri="{FF2B5EF4-FFF2-40B4-BE49-F238E27FC236}">
                  <a16:creationId xmlns:a16="http://schemas.microsoft.com/office/drawing/2014/main" id="{CA3BEDF6-83B9-6D41-BD44-D9C5A9FA45EE}"/>
                </a:ext>
              </a:extLst>
            </p:cNvPr>
            <p:cNvSpPr>
              <a:spLocks noChangeShapeType="1"/>
            </p:cNvSpPr>
            <p:nvPr/>
          </p:nvSpPr>
          <p:spPr bwMode="auto">
            <a:xfrm flipV="1">
              <a:off x="5438317" y="1738243"/>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51" name="Line 15">
              <a:extLst>
                <a:ext uri="{FF2B5EF4-FFF2-40B4-BE49-F238E27FC236}">
                  <a16:creationId xmlns:a16="http://schemas.microsoft.com/office/drawing/2014/main" id="{EB484776-95B0-194A-86E6-2861371A7075}"/>
                </a:ext>
              </a:extLst>
            </p:cNvPr>
            <p:cNvSpPr>
              <a:spLocks noChangeShapeType="1"/>
            </p:cNvSpPr>
            <p:nvPr/>
          </p:nvSpPr>
          <p:spPr bwMode="auto">
            <a:xfrm>
              <a:off x="5438317" y="2082059"/>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55" name="Line 14">
              <a:extLst>
                <a:ext uri="{FF2B5EF4-FFF2-40B4-BE49-F238E27FC236}">
                  <a16:creationId xmlns:a16="http://schemas.microsoft.com/office/drawing/2014/main" id="{C6199551-8E98-E641-B56F-6FE3E2B7DED7}"/>
                </a:ext>
              </a:extLst>
            </p:cNvPr>
            <p:cNvSpPr>
              <a:spLocks noChangeShapeType="1"/>
            </p:cNvSpPr>
            <p:nvPr/>
          </p:nvSpPr>
          <p:spPr bwMode="auto">
            <a:xfrm>
              <a:off x="6233731" y="1737947"/>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56" name="TextBox 55">
              <a:extLst>
                <a:ext uri="{FF2B5EF4-FFF2-40B4-BE49-F238E27FC236}">
                  <a16:creationId xmlns:a16="http://schemas.microsoft.com/office/drawing/2014/main" id="{748471BF-ED35-C644-9195-6F2DE3F956A3}"/>
                </a:ext>
              </a:extLst>
            </p:cNvPr>
            <p:cNvSpPr txBox="1"/>
            <p:nvPr/>
          </p:nvSpPr>
          <p:spPr>
            <a:xfrm>
              <a:off x="5973930" y="1552509"/>
              <a:ext cx="1253869" cy="210206"/>
            </a:xfrm>
            <a:prstGeom prst="rect">
              <a:avLst/>
            </a:prstGeom>
            <a:noFill/>
            <a:ln>
              <a:noFill/>
            </a:ln>
          </p:spPr>
          <p:txBody>
            <a:bodyPr wrap="none" rtlCol="0">
              <a:spAutoFit/>
            </a:bodyPr>
            <a:lstStyle/>
            <a:p>
              <a:r>
                <a:rPr lang="en-US" sz="1600">
                  <a:solidFill>
                    <a:schemeClr val="tx1"/>
                  </a:solidFill>
                  <a:latin typeface="Calibri" panose="020F0502020204030204" pitchFamily="34" charset="0"/>
                  <a:cs typeface="Calibri" panose="020F0502020204030204" pitchFamily="34" charset="0"/>
                </a:rPr>
                <a:t>Success (0.5)</a:t>
              </a:r>
              <a:endParaRPr lang="en-US">
                <a:solidFill>
                  <a:schemeClr val="tx1"/>
                </a:solidFill>
                <a:latin typeface="Calibri" panose="020F0502020204030204" pitchFamily="34" charset="0"/>
                <a:cs typeface="Calibri" panose="020F0502020204030204" pitchFamily="34" charset="0"/>
              </a:endParaRPr>
            </a:p>
          </p:txBody>
        </p:sp>
        <p:sp>
          <p:nvSpPr>
            <p:cNvPr id="57" name="Line 14">
              <a:extLst>
                <a:ext uri="{FF2B5EF4-FFF2-40B4-BE49-F238E27FC236}">
                  <a16:creationId xmlns:a16="http://schemas.microsoft.com/office/drawing/2014/main" id="{EC8E00D0-3837-4545-91EF-C89CECB355D6}"/>
                </a:ext>
              </a:extLst>
            </p:cNvPr>
            <p:cNvSpPr>
              <a:spLocks noChangeShapeType="1"/>
            </p:cNvSpPr>
            <p:nvPr/>
          </p:nvSpPr>
          <p:spPr bwMode="auto">
            <a:xfrm>
              <a:off x="6240555" y="2425877"/>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59" name="TextBox 58">
              <a:extLst>
                <a:ext uri="{FF2B5EF4-FFF2-40B4-BE49-F238E27FC236}">
                  <a16:creationId xmlns:a16="http://schemas.microsoft.com/office/drawing/2014/main" id="{93BCCB8E-CE1E-FF4D-9E15-F5B7555AA190}"/>
                </a:ext>
              </a:extLst>
            </p:cNvPr>
            <p:cNvSpPr txBox="1"/>
            <p:nvPr/>
          </p:nvSpPr>
          <p:spPr>
            <a:xfrm>
              <a:off x="6126330" y="2214879"/>
              <a:ext cx="895694" cy="210206"/>
            </a:xfrm>
            <a:prstGeom prst="rect">
              <a:avLst/>
            </a:prstGeom>
            <a:noFill/>
            <a:ln>
              <a:noFill/>
            </a:ln>
          </p:spPr>
          <p:txBody>
            <a:bodyPr wrap="none" rtlCol="0">
              <a:spAutoFit/>
            </a:bodyPr>
            <a:lstStyle/>
            <a:p>
              <a:r>
                <a:rPr lang="en-US" sz="1600">
                  <a:solidFill>
                    <a:schemeClr val="tx1"/>
                  </a:solidFill>
                  <a:latin typeface="Calibri" panose="020F0502020204030204" pitchFamily="34" charset="0"/>
                  <a:cs typeface="Calibri" panose="020F0502020204030204" pitchFamily="34" charset="0"/>
                </a:rPr>
                <a:t>Fail (0.5)</a:t>
              </a:r>
              <a:endParaRPr lang="en-US">
                <a:solidFill>
                  <a:schemeClr val="tx1"/>
                </a:solidFill>
                <a:latin typeface="Calibri" panose="020F0502020204030204" pitchFamily="34" charset="0"/>
                <a:cs typeface="Calibri" panose="020F0502020204030204" pitchFamily="34" charset="0"/>
              </a:endParaRPr>
            </a:p>
          </p:txBody>
        </p:sp>
      </p:grpSp>
      <p:grpSp>
        <p:nvGrpSpPr>
          <p:cNvPr id="60" name="Group 59">
            <a:extLst>
              <a:ext uri="{FF2B5EF4-FFF2-40B4-BE49-F238E27FC236}">
                <a16:creationId xmlns:a16="http://schemas.microsoft.com/office/drawing/2014/main" id="{0D73230A-2FA6-4346-ABFE-1C4F9A91F546}"/>
              </a:ext>
            </a:extLst>
          </p:cNvPr>
          <p:cNvGrpSpPr/>
          <p:nvPr/>
        </p:nvGrpSpPr>
        <p:grpSpPr>
          <a:xfrm>
            <a:off x="799148" y="2288206"/>
            <a:ext cx="1435460" cy="2476935"/>
            <a:chOff x="1890933" y="2084265"/>
            <a:chExt cx="3427183" cy="2476935"/>
          </a:xfrm>
        </p:grpSpPr>
        <p:sp>
          <p:nvSpPr>
            <p:cNvPr id="61" name="Line 7">
              <a:extLst>
                <a:ext uri="{FF2B5EF4-FFF2-40B4-BE49-F238E27FC236}">
                  <a16:creationId xmlns:a16="http://schemas.microsoft.com/office/drawing/2014/main" id="{06F18717-E4D7-7B42-ACEF-6598B806FF42}"/>
                </a:ext>
              </a:extLst>
            </p:cNvPr>
            <p:cNvSpPr>
              <a:spLocks noChangeShapeType="1"/>
            </p:cNvSpPr>
            <p:nvPr/>
          </p:nvSpPr>
          <p:spPr bwMode="auto">
            <a:xfrm flipV="1">
              <a:off x="1909384" y="2084265"/>
              <a:ext cx="2533838" cy="1367988"/>
            </a:xfrm>
            <a:prstGeom prst="line">
              <a:avLst/>
            </a:prstGeom>
            <a:solidFill>
              <a:schemeClr val="accent2">
                <a:lumMod val="75000"/>
              </a:schemeClr>
            </a:solid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63" name="Line 9">
              <a:extLst>
                <a:ext uri="{FF2B5EF4-FFF2-40B4-BE49-F238E27FC236}">
                  <a16:creationId xmlns:a16="http://schemas.microsoft.com/office/drawing/2014/main" id="{F4CE954D-E18B-5041-85CE-FA68A8B5B68A}"/>
                </a:ext>
              </a:extLst>
            </p:cNvPr>
            <p:cNvSpPr>
              <a:spLocks noChangeShapeType="1"/>
            </p:cNvSpPr>
            <p:nvPr/>
          </p:nvSpPr>
          <p:spPr bwMode="auto">
            <a:xfrm>
              <a:off x="1890933" y="3486712"/>
              <a:ext cx="2622385" cy="1074487"/>
            </a:xfrm>
            <a:prstGeom prst="line">
              <a:avLst/>
            </a:prstGeom>
            <a:solidFill>
              <a:schemeClr val="accent2">
                <a:lumMod val="75000"/>
              </a:schemeClr>
            </a:solid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64" name="Line 8">
              <a:extLst>
                <a:ext uri="{FF2B5EF4-FFF2-40B4-BE49-F238E27FC236}">
                  <a16:creationId xmlns:a16="http://schemas.microsoft.com/office/drawing/2014/main" id="{1FE70535-6F3D-0F4B-A34E-122E7E5A13A4}"/>
                </a:ext>
              </a:extLst>
            </p:cNvPr>
            <p:cNvSpPr>
              <a:spLocks noChangeShapeType="1"/>
            </p:cNvSpPr>
            <p:nvPr/>
          </p:nvSpPr>
          <p:spPr bwMode="auto">
            <a:xfrm>
              <a:off x="4475429" y="4561200"/>
              <a:ext cx="842687" cy="0"/>
            </a:xfrm>
            <a:prstGeom prst="line">
              <a:avLst/>
            </a:prstGeom>
            <a:solidFill>
              <a:schemeClr val="accent2">
                <a:lumMod val="75000"/>
              </a:schemeClr>
            </a:solid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65" name="Line 8">
              <a:extLst>
                <a:ext uri="{FF2B5EF4-FFF2-40B4-BE49-F238E27FC236}">
                  <a16:creationId xmlns:a16="http://schemas.microsoft.com/office/drawing/2014/main" id="{41762C3D-5294-0D4F-8AF4-48934A138FCF}"/>
                </a:ext>
              </a:extLst>
            </p:cNvPr>
            <p:cNvSpPr>
              <a:spLocks noChangeShapeType="1"/>
            </p:cNvSpPr>
            <p:nvPr/>
          </p:nvSpPr>
          <p:spPr bwMode="auto">
            <a:xfrm>
              <a:off x="4443223" y="2084267"/>
              <a:ext cx="842688" cy="0"/>
            </a:xfrm>
            <a:prstGeom prst="line">
              <a:avLst/>
            </a:prstGeom>
            <a:solidFill>
              <a:schemeClr val="accent2">
                <a:lumMod val="75000"/>
              </a:schemeClr>
            </a:solid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grpSp>
      <p:sp>
        <p:nvSpPr>
          <p:cNvPr id="101" name="TextBox 100">
            <a:extLst>
              <a:ext uri="{FF2B5EF4-FFF2-40B4-BE49-F238E27FC236}">
                <a16:creationId xmlns:a16="http://schemas.microsoft.com/office/drawing/2014/main" id="{F22F774A-FBE4-A249-8736-7C6228176A90}"/>
              </a:ext>
            </a:extLst>
          </p:cNvPr>
          <p:cNvSpPr txBox="1"/>
          <p:nvPr/>
        </p:nvSpPr>
        <p:spPr>
          <a:xfrm>
            <a:off x="183346" y="1447800"/>
            <a:ext cx="3398054" cy="523220"/>
          </a:xfrm>
          <a:prstGeom prst="rect">
            <a:avLst/>
          </a:prstGeom>
          <a:noFill/>
        </p:spPr>
        <p:txBody>
          <a:bodyPr wrap="square" rtlCol="0">
            <a:spAutoFit/>
          </a:bodyPr>
          <a:lstStyle/>
          <a:p>
            <a:r>
              <a:rPr lang="en-US" sz="1400" dirty="0">
                <a:solidFill>
                  <a:srgbClr val="C00000"/>
                </a:solidFill>
                <a:latin typeface="Calibri" panose="020F0502020204030204" pitchFamily="34" charset="0"/>
                <a:cs typeface="Calibri" panose="020F0502020204030204" pitchFamily="34" charset="0"/>
              </a:rPr>
              <a:t>E[TC] = 100*0.5 + 1100*0.2* 0.5</a:t>
            </a:r>
          </a:p>
          <a:p>
            <a:r>
              <a:rPr lang="en-US" sz="1400" dirty="0">
                <a:solidFill>
                  <a:srgbClr val="C00000"/>
                </a:solidFill>
                <a:latin typeface="Calibri" panose="020F0502020204030204" pitchFamily="34" charset="0"/>
                <a:cs typeface="Calibri" panose="020F0502020204030204" pitchFamily="34" charset="0"/>
              </a:rPr>
              <a:t> + 300*0.8* 0.5 = 280</a:t>
            </a:r>
            <a:endParaRPr lang="en-US" sz="1400" b="1" dirty="0">
              <a:solidFill>
                <a:srgbClr val="C00000"/>
              </a:solidFill>
              <a:latin typeface="Calibri" panose="020F0502020204030204" pitchFamily="34" charset="0"/>
              <a:cs typeface="Calibri" panose="020F0502020204030204" pitchFamily="34" charset="0"/>
            </a:endParaRPr>
          </a:p>
        </p:txBody>
      </p:sp>
      <p:sp>
        <p:nvSpPr>
          <p:cNvPr id="84" name="Line 13">
            <a:extLst>
              <a:ext uri="{FF2B5EF4-FFF2-40B4-BE49-F238E27FC236}">
                <a16:creationId xmlns:a16="http://schemas.microsoft.com/office/drawing/2014/main" id="{F2FFF044-4170-B347-83F1-2B013D76EFF9}"/>
              </a:ext>
            </a:extLst>
          </p:cNvPr>
          <p:cNvSpPr>
            <a:spLocks noChangeShapeType="1"/>
          </p:cNvSpPr>
          <p:nvPr/>
        </p:nvSpPr>
        <p:spPr bwMode="auto">
          <a:xfrm flipV="1">
            <a:off x="5659521" y="1930346"/>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90" name="Line 15">
            <a:extLst>
              <a:ext uri="{FF2B5EF4-FFF2-40B4-BE49-F238E27FC236}">
                <a16:creationId xmlns:a16="http://schemas.microsoft.com/office/drawing/2014/main" id="{90203FF6-2BDC-2947-B282-EA050221BC31}"/>
              </a:ext>
            </a:extLst>
          </p:cNvPr>
          <p:cNvSpPr>
            <a:spLocks noChangeShapeType="1"/>
          </p:cNvSpPr>
          <p:nvPr/>
        </p:nvSpPr>
        <p:spPr bwMode="auto">
          <a:xfrm>
            <a:off x="5659521" y="2274162"/>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95" name="Line 14">
            <a:extLst>
              <a:ext uri="{FF2B5EF4-FFF2-40B4-BE49-F238E27FC236}">
                <a16:creationId xmlns:a16="http://schemas.microsoft.com/office/drawing/2014/main" id="{81431102-56D7-BE4C-97DC-CABC0D06E912}"/>
              </a:ext>
            </a:extLst>
          </p:cNvPr>
          <p:cNvSpPr>
            <a:spLocks noChangeShapeType="1"/>
          </p:cNvSpPr>
          <p:nvPr/>
        </p:nvSpPr>
        <p:spPr bwMode="auto">
          <a:xfrm flipV="1">
            <a:off x="6454935" y="1930048"/>
            <a:ext cx="548640" cy="2"/>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96" name="TextBox 95">
            <a:extLst>
              <a:ext uri="{FF2B5EF4-FFF2-40B4-BE49-F238E27FC236}">
                <a16:creationId xmlns:a16="http://schemas.microsoft.com/office/drawing/2014/main" id="{BDCE4BA9-7A46-3A47-99C1-38AD0F99636B}"/>
              </a:ext>
            </a:extLst>
          </p:cNvPr>
          <p:cNvSpPr txBox="1"/>
          <p:nvPr/>
        </p:nvSpPr>
        <p:spPr>
          <a:xfrm>
            <a:off x="6426503" y="1600200"/>
            <a:ext cx="533736" cy="338554"/>
          </a:xfrm>
          <a:prstGeom prst="rect">
            <a:avLst/>
          </a:prstGeom>
          <a:noFill/>
          <a:ln>
            <a:noFill/>
          </a:ln>
        </p:spPr>
        <p:txBody>
          <a:bodyPr wrap="square" rtlCol="0">
            <a:spAutoFit/>
          </a:bodyPr>
          <a:lstStyle/>
          <a:p>
            <a:r>
              <a:rPr lang="en-US" sz="1600" b="1" dirty="0">
                <a:solidFill>
                  <a:schemeClr val="tx1"/>
                </a:solidFill>
                <a:latin typeface="Calibri" panose="020F0502020204030204" pitchFamily="34" charset="0"/>
                <a:cs typeface="Calibri" panose="020F0502020204030204" pitchFamily="34" charset="0"/>
              </a:rPr>
              <a:t>A</a:t>
            </a:r>
            <a:endParaRPr lang="en-US" b="1" dirty="0">
              <a:solidFill>
                <a:schemeClr val="tx1"/>
              </a:solidFill>
              <a:latin typeface="Calibri" panose="020F0502020204030204" pitchFamily="34" charset="0"/>
              <a:cs typeface="Calibri" panose="020F0502020204030204" pitchFamily="34" charset="0"/>
            </a:endParaRPr>
          </a:p>
        </p:txBody>
      </p:sp>
      <p:sp>
        <p:nvSpPr>
          <p:cNvPr id="97" name="Line 14">
            <a:extLst>
              <a:ext uri="{FF2B5EF4-FFF2-40B4-BE49-F238E27FC236}">
                <a16:creationId xmlns:a16="http://schemas.microsoft.com/office/drawing/2014/main" id="{6C103B9C-48E4-F14D-9784-A82CD32A786B}"/>
              </a:ext>
            </a:extLst>
          </p:cNvPr>
          <p:cNvSpPr>
            <a:spLocks noChangeShapeType="1"/>
          </p:cNvSpPr>
          <p:nvPr/>
        </p:nvSpPr>
        <p:spPr bwMode="auto">
          <a:xfrm flipV="1">
            <a:off x="6461760" y="2604308"/>
            <a:ext cx="548640"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99" name="TextBox 98">
            <a:extLst>
              <a:ext uri="{FF2B5EF4-FFF2-40B4-BE49-F238E27FC236}">
                <a16:creationId xmlns:a16="http://schemas.microsoft.com/office/drawing/2014/main" id="{D5576715-AC12-6444-A34D-CDD2D4F1AD66}"/>
              </a:ext>
            </a:extLst>
          </p:cNvPr>
          <p:cNvSpPr txBox="1"/>
          <p:nvPr/>
        </p:nvSpPr>
        <p:spPr>
          <a:xfrm>
            <a:off x="6407074" y="2259205"/>
            <a:ext cx="572593" cy="338554"/>
          </a:xfrm>
          <a:prstGeom prst="rect">
            <a:avLst/>
          </a:prstGeom>
          <a:noFill/>
          <a:ln>
            <a:noFill/>
          </a:ln>
        </p:spPr>
        <p:txBody>
          <a:bodyPr wrap="square" rtlCol="0">
            <a:spAutoFit/>
          </a:bodyPr>
          <a:lstStyle/>
          <a:p>
            <a:r>
              <a:rPr lang="en-US" sz="1600" b="1" dirty="0">
                <a:solidFill>
                  <a:schemeClr val="tx1"/>
                </a:solidFill>
                <a:latin typeface="Calibri" panose="020F0502020204030204" pitchFamily="34" charset="0"/>
                <a:cs typeface="Calibri" panose="020F0502020204030204" pitchFamily="34" charset="0"/>
              </a:rPr>
              <a:t>B</a:t>
            </a:r>
            <a:endParaRPr lang="en-US" b="1" dirty="0">
              <a:solidFill>
                <a:schemeClr val="tx1"/>
              </a:solidFill>
              <a:latin typeface="Calibri" panose="020F0502020204030204" pitchFamily="34" charset="0"/>
              <a:cs typeface="Calibri" panose="020F0502020204030204" pitchFamily="34" charset="0"/>
            </a:endParaRPr>
          </a:p>
        </p:txBody>
      </p:sp>
      <p:sp>
        <p:nvSpPr>
          <p:cNvPr id="86" name="Oval 16">
            <a:extLst>
              <a:ext uri="{FF2B5EF4-FFF2-40B4-BE49-F238E27FC236}">
                <a16:creationId xmlns:a16="http://schemas.microsoft.com/office/drawing/2014/main" id="{C52EBA85-C8D9-FB43-AAB3-2744BAD0F803}"/>
              </a:ext>
            </a:extLst>
          </p:cNvPr>
          <p:cNvSpPr>
            <a:spLocks noChangeArrowheads="1"/>
          </p:cNvSpPr>
          <p:nvPr/>
        </p:nvSpPr>
        <p:spPr bwMode="auto">
          <a:xfrm>
            <a:off x="2159189" y="4686325"/>
            <a:ext cx="152400" cy="152400"/>
          </a:xfrm>
          <a:prstGeom prst="ellipse">
            <a:avLst/>
          </a:prstGeom>
          <a:solidFill>
            <a:schemeClr val="accent5">
              <a:lumMod val="60000"/>
              <a:lumOff val="40000"/>
            </a:schemeClr>
          </a:solidFill>
          <a:ln w="9525">
            <a:solidFill>
              <a:schemeClr val="tx1"/>
            </a:solidFill>
            <a:round/>
            <a:headEnd/>
            <a:tailEnd/>
          </a:ln>
          <a:effectLst/>
        </p:spPr>
        <p:txBody>
          <a:bodyPr wrap="none" anchor="ctr"/>
          <a:lstStyle/>
          <a:p>
            <a:endParaRPr lang="en-US" sz="3600">
              <a:latin typeface="Calibri" panose="020F0502020204030204" pitchFamily="34" charset="0"/>
              <a:cs typeface="Calibri" panose="020F0502020204030204" pitchFamily="34" charset="0"/>
            </a:endParaRPr>
          </a:p>
        </p:txBody>
      </p:sp>
      <p:grpSp>
        <p:nvGrpSpPr>
          <p:cNvPr id="94" name="Group 93">
            <a:extLst>
              <a:ext uri="{FF2B5EF4-FFF2-40B4-BE49-F238E27FC236}">
                <a16:creationId xmlns:a16="http://schemas.microsoft.com/office/drawing/2014/main" id="{D30E13E6-179F-F140-9EA8-2483B3D3CCE4}"/>
              </a:ext>
            </a:extLst>
          </p:cNvPr>
          <p:cNvGrpSpPr/>
          <p:nvPr/>
        </p:nvGrpSpPr>
        <p:grpSpPr>
          <a:xfrm>
            <a:off x="2311589" y="3912457"/>
            <a:ext cx="1837880" cy="1406629"/>
            <a:chOff x="5438317" y="1552509"/>
            <a:chExt cx="1837880" cy="873368"/>
          </a:xfrm>
        </p:grpSpPr>
        <p:sp>
          <p:nvSpPr>
            <p:cNvPr id="100" name="Line 13">
              <a:extLst>
                <a:ext uri="{FF2B5EF4-FFF2-40B4-BE49-F238E27FC236}">
                  <a16:creationId xmlns:a16="http://schemas.microsoft.com/office/drawing/2014/main" id="{22431E67-5716-B14E-91BE-6635910A1BCF}"/>
                </a:ext>
              </a:extLst>
            </p:cNvPr>
            <p:cNvSpPr>
              <a:spLocks noChangeShapeType="1"/>
            </p:cNvSpPr>
            <p:nvPr/>
          </p:nvSpPr>
          <p:spPr bwMode="auto">
            <a:xfrm flipV="1">
              <a:off x="5438317" y="1738243"/>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11" name="Line 15">
              <a:extLst>
                <a:ext uri="{FF2B5EF4-FFF2-40B4-BE49-F238E27FC236}">
                  <a16:creationId xmlns:a16="http://schemas.microsoft.com/office/drawing/2014/main" id="{35A26D94-88C1-B245-811E-950FE08A16F2}"/>
                </a:ext>
              </a:extLst>
            </p:cNvPr>
            <p:cNvSpPr>
              <a:spLocks noChangeShapeType="1"/>
            </p:cNvSpPr>
            <p:nvPr/>
          </p:nvSpPr>
          <p:spPr bwMode="auto">
            <a:xfrm>
              <a:off x="5438317" y="2082059"/>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12" name="Line 14">
              <a:extLst>
                <a:ext uri="{FF2B5EF4-FFF2-40B4-BE49-F238E27FC236}">
                  <a16:creationId xmlns:a16="http://schemas.microsoft.com/office/drawing/2014/main" id="{3C8FBDAA-725A-3A4B-9A59-1660944D6E5B}"/>
                </a:ext>
              </a:extLst>
            </p:cNvPr>
            <p:cNvSpPr>
              <a:spLocks noChangeShapeType="1"/>
            </p:cNvSpPr>
            <p:nvPr/>
          </p:nvSpPr>
          <p:spPr bwMode="auto">
            <a:xfrm>
              <a:off x="6233731" y="1737947"/>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13" name="TextBox 112">
              <a:extLst>
                <a:ext uri="{FF2B5EF4-FFF2-40B4-BE49-F238E27FC236}">
                  <a16:creationId xmlns:a16="http://schemas.microsoft.com/office/drawing/2014/main" id="{23553811-7BB3-8A48-BA98-A16C0586C505}"/>
                </a:ext>
              </a:extLst>
            </p:cNvPr>
            <p:cNvSpPr txBox="1"/>
            <p:nvPr/>
          </p:nvSpPr>
          <p:spPr>
            <a:xfrm>
              <a:off x="6022328" y="1552509"/>
              <a:ext cx="1253869" cy="210206"/>
            </a:xfrm>
            <a:prstGeom prst="rect">
              <a:avLst/>
            </a:prstGeom>
            <a:noFill/>
            <a:ln>
              <a:noFill/>
            </a:ln>
          </p:spPr>
          <p:txBody>
            <a:bodyPr wrap="none" rtlCol="0">
              <a:spAutoFit/>
            </a:bodyPr>
            <a:lstStyle/>
            <a:p>
              <a:r>
                <a:rPr lang="en-US" sz="1600">
                  <a:solidFill>
                    <a:schemeClr val="tx1"/>
                  </a:solidFill>
                  <a:latin typeface="Calibri" panose="020F0502020204030204" pitchFamily="34" charset="0"/>
                  <a:cs typeface="Calibri" panose="020F0502020204030204" pitchFamily="34" charset="0"/>
                </a:rPr>
                <a:t>Success (0.8)</a:t>
              </a:r>
              <a:endParaRPr lang="en-US">
                <a:solidFill>
                  <a:schemeClr val="tx1"/>
                </a:solidFill>
                <a:latin typeface="Calibri" panose="020F0502020204030204" pitchFamily="34" charset="0"/>
                <a:cs typeface="Calibri" panose="020F0502020204030204" pitchFamily="34" charset="0"/>
              </a:endParaRPr>
            </a:p>
          </p:txBody>
        </p:sp>
        <p:sp>
          <p:nvSpPr>
            <p:cNvPr id="114" name="Line 14">
              <a:extLst>
                <a:ext uri="{FF2B5EF4-FFF2-40B4-BE49-F238E27FC236}">
                  <a16:creationId xmlns:a16="http://schemas.microsoft.com/office/drawing/2014/main" id="{55185102-BF7F-854B-B213-B19E6E045686}"/>
                </a:ext>
              </a:extLst>
            </p:cNvPr>
            <p:cNvSpPr>
              <a:spLocks noChangeShapeType="1"/>
            </p:cNvSpPr>
            <p:nvPr/>
          </p:nvSpPr>
          <p:spPr bwMode="auto">
            <a:xfrm>
              <a:off x="6240555" y="2425877"/>
              <a:ext cx="990998"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15" name="TextBox 114">
              <a:extLst>
                <a:ext uri="{FF2B5EF4-FFF2-40B4-BE49-F238E27FC236}">
                  <a16:creationId xmlns:a16="http://schemas.microsoft.com/office/drawing/2014/main" id="{1C0D6FD8-5312-1140-AD3F-63AB40000DBE}"/>
                </a:ext>
              </a:extLst>
            </p:cNvPr>
            <p:cNvSpPr txBox="1"/>
            <p:nvPr/>
          </p:nvSpPr>
          <p:spPr>
            <a:xfrm>
              <a:off x="6238355" y="2214879"/>
              <a:ext cx="895694" cy="210206"/>
            </a:xfrm>
            <a:prstGeom prst="rect">
              <a:avLst/>
            </a:prstGeom>
            <a:noFill/>
            <a:ln>
              <a:noFill/>
            </a:ln>
          </p:spPr>
          <p:txBody>
            <a:bodyPr wrap="none" rtlCol="0">
              <a:spAutoFit/>
            </a:bodyPr>
            <a:lstStyle/>
            <a:p>
              <a:r>
                <a:rPr lang="en-US" sz="1600">
                  <a:solidFill>
                    <a:schemeClr val="tx1"/>
                  </a:solidFill>
                  <a:latin typeface="Calibri" panose="020F0502020204030204" pitchFamily="34" charset="0"/>
                  <a:cs typeface="Calibri" panose="020F0502020204030204" pitchFamily="34" charset="0"/>
                </a:rPr>
                <a:t>Fail (0.2)</a:t>
              </a:r>
              <a:endParaRPr lang="en-US">
                <a:solidFill>
                  <a:schemeClr val="tx1"/>
                </a:solidFill>
                <a:latin typeface="Calibri" panose="020F0502020204030204" pitchFamily="34" charset="0"/>
                <a:cs typeface="Calibri" panose="020F0502020204030204" pitchFamily="34" charset="0"/>
              </a:endParaRPr>
            </a:p>
          </p:txBody>
        </p:sp>
      </p:grpSp>
      <p:sp>
        <p:nvSpPr>
          <p:cNvPr id="121" name="TextBox 120">
            <a:extLst>
              <a:ext uri="{FF2B5EF4-FFF2-40B4-BE49-F238E27FC236}">
                <a16:creationId xmlns:a16="http://schemas.microsoft.com/office/drawing/2014/main" id="{6B67F91C-E4CD-6A43-AAB0-C375A8C2D269}"/>
              </a:ext>
            </a:extLst>
          </p:cNvPr>
          <p:cNvSpPr txBox="1"/>
          <p:nvPr/>
        </p:nvSpPr>
        <p:spPr>
          <a:xfrm>
            <a:off x="6380653" y="4074505"/>
            <a:ext cx="309700" cy="338554"/>
          </a:xfrm>
          <a:prstGeom prst="rect">
            <a:avLst/>
          </a:prstGeom>
          <a:noFill/>
          <a:ln>
            <a:noFill/>
          </a:ln>
        </p:spPr>
        <p:txBody>
          <a:bodyPr wrap="none" rtlCol="0">
            <a:spAutoFit/>
          </a:bodyPr>
          <a:lstStyle/>
          <a:p>
            <a:r>
              <a:rPr lang="en-US" sz="1600" b="1" dirty="0">
                <a:solidFill>
                  <a:srgbClr val="00B050"/>
                </a:solidFill>
                <a:latin typeface="Calibri" panose="020F0502020204030204" pitchFamily="34" charset="0"/>
                <a:cs typeface="Calibri" panose="020F0502020204030204" pitchFamily="34" charset="0"/>
              </a:rPr>
              <a:t>A</a:t>
            </a:r>
            <a:endParaRPr lang="en-US" b="1" dirty="0">
              <a:solidFill>
                <a:srgbClr val="00B050"/>
              </a:solidFill>
              <a:latin typeface="Calibri" panose="020F0502020204030204" pitchFamily="34" charset="0"/>
              <a:cs typeface="Calibri" panose="020F0502020204030204" pitchFamily="34" charset="0"/>
            </a:endParaRPr>
          </a:p>
        </p:txBody>
      </p:sp>
      <p:sp>
        <p:nvSpPr>
          <p:cNvPr id="40" name="Rectangle 6">
            <a:extLst>
              <a:ext uri="{FF2B5EF4-FFF2-40B4-BE49-F238E27FC236}">
                <a16:creationId xmlns:a16="http://schemas.microsoft.com/office/drawing/2014/main" id="{BCB9A9F6-E756-C741-AF27-D8A5C2E40BB7}"/>
              </a:ext>
            </a:extLst>
          </p:cNvPr>
          <p:cNvSpPr>
            <a:spLocks noChangeArrowheads="1"/>
          </p:cNvSpPr>
          <p:nvPr/>
        </p:nvSpPr>
        <p:spPr bwMode="auto">
          <a:xfrm>
            <a:off x="674172" y="3593117"/>
            <a:ext cx="152400" cy="152400"/>
          </a:xfrm>
          <a:prstGeom prst="rect">
            <a:avLst/>
          </a:prstGeom>
          <a:solidFill>
            <a:schemeClr val="accent2">
              <a:lumMod val="60000"/>
              <a:lumOff val="40000"/>
            </a:schemeClr>
          </a:solidFill>
          <a:ln w="9525">
            <a:solidFill>
              <a:schemeClr val="tx1"/>
            </a:solidFill>
            <a:miter lim="800000"/>
            <a:headEnd/>
            <a:tailEnd/>
          </a:ln>
          <a:effectLst/>
        </p:spPr>
        <p:txBody>
          <a:bodyPr wrap="none" anchor="ctr"/>
          <a:lstStyle/>
          <a:p>
            <a:endParaRPr lang="en-US" sz="3600">
              <a:latin typeface="Calibri" panose="020F0502020204030204" pitchFamily="34" charset="0"/>
              <a:cs typeface="Calibri" panose="020F0502020204030204" pitchFamily="34" charset="0"/>
            </a:endParaRPr>
          </a:p>
        </p:txBody>
      </p:sp>
      <p:sp>
        <p:nvSpPr>
          <p:cNvPr id="159" name="TextBox 158">
            <a:extLst>
              <a:ext uri="{FF2B5EF4-FFF2-40B4-BE49-F238E27FC236}">
                <a16:creationId xmlns:a16="http://schemas.microsoft.com/office/drawing/2014/main" id="{9414EDA7-8C2E-864C-9469-1B981544FDEA}"/>
              </a:ext>
            </a:extLst>
          </p:cNvPr>
          <p:cNvSpPr txBox="1"/>
          <p:nvPr/>
        </p:nvSpPr>
        <p:spPr>
          <a:xfrm>
            <a:off x="179445" y="4952540"/>
            <a:ext cx="2654445" cy="523220"/>
          </a:xfrm>
          <a:prstGeom prst="rect">
            <a:avLst/>
          </a:prstGeom>
          <a:noFill/>
        </p:spPr>
        <p:txBody>
          <a:bodyPr wrap="none" rtlCol="0">
            <a:spAutoFit/>
          </a:bodyPr>
          <a:lstStyle/>
          <a:p>
            <a:r>
              <a:rPr lang="en-US" sz="1400" dirty="0">
                <a:solidFill>
                  <a:srgbClr val="C00000"/>
                </a:solidFill>
                <a:latin typeface="Calibri" panose="020F0502020204030204" pitchFamily="34" charset="0"/>
                <a:cs typeface="Calibri" panose="020F0502020204030204" pitchFamily="34" charset="0"/>
              </a:rPr>
              <a:t>E[TC] = 200*0.8 + 1200 *0.2 * 0.2 </a:t>
            </a:r>
            <a:br>
              <a:rPr lang="en-US" sz="1400" dirty="0">
                <a:solidFill>
                  <a:srgbClr val="C00000"/>
                </a:solidFill>
                <a:latin typeface="Calibri" panose="020F0502020204030204" pitchFamily="34" charset="0"/>
                <a:cs typeface="Calibri" panose="020F0502020204030204" pitchFamily="34" charset="0"/>
              </a:rPr>
            </a:br>
            <a:r>
              <a:rPr lang="en-US" sz="1400" dirty="0">
                <a:solidFill>
                  <a:srgbClr val="C00000"/>
                </a:solidFill>
                <a:latin typeface="Calibri" panose="020F0502020204030204" pitchFamily="34" charset="0"/>
                <a:cs typeface="Calibri" panose="020F0502020204030204" pitchFamily="34" charset="0"/>
              </a:rPr>
              <a:t>+ 400 *0.2 * 0.8 = 272</a:t>
            </a:r>
            <a:endParaRPr lang="en-US" sz="1400" b="1" dirty="0">
              <a:solidFill>
                <a:srgbClr val="C00000"/>
              </a:solidFill>
              <a:latin typeface="Calibri" panose="020F0502020204030204" pitchFamily="34" charset="0"/>
              <a:cs typeface="Calibri" panose="020F0502020204030204" pitchFamily="34" charset="0"/>
            </a:endParaRPr>
          </a:p>
        </p:txBody>
      </p:sp>
      <p:sp>
        <p:nvSpPr>
          <p:cNvPr id="160" name="TextBox 159">
            <a:extLst>
              <a:ext uri="{FF2B5EF4-FFF2-40B4-BE49-F238E27FC236}">
                <a16:creationId xmlns:a16="http://schemas.microsoft.com/office/drawing/2014/main" id="{EA768EE9-2ED5-7647-917A-5EEED185B18E}"/>
              </a:ext>
            </a:extLst>
          </p:cNvPr>
          <p:cNvSpPr txBox="1"/>
          <p:nvPr/>
        </p:nvSpPr>
        <p:spPr>
          <a:xfrm>
            <a:off x="4427123" y="1589354"/>
            <a:ext cx="1006558" cy="307777"/>
          </a:xfrm>
          <a:prstGeom prst="rect">
            <a:avLst/>
          </a:prstGeom>
          <a:noFill/>
        </p:spPr>
        <p:txBody>
          <a:bodyPr wrap="none" rtlCol="0">
            <a:spAutoFit/>
          </a:bodyPr>
          <a:lstStyle/>
          <a:p>
            <a:r>
              <a:rPr lang="en-US" sz="1400" dirty="0">
                <a:solidFill>
                  <a:srgbClr val="C00000"/>
                </a:solidFill>
                <a:latin typeface="Calibri" panose="020F0502020204030204" pitchFamily="34" charset="0"/>
                <a:cs typeface="Calibri" panose="020F0502020204030204" pitchFamily="34" charset="0"/>
              </a:rPr>
              <a:t>E[TC] = 100</a:t>
            </a:r>
            <a:endParaRPr lang="en-US" sz="2800" dirty="0">
              <a:solidFill>
                <a:srgbClr val="C00000"/>
              </a:solidFill>
              <a:latin typeface="Calibri" panose="020F0502020204030204" pitchFamily="34" charset="0"/>
              <a:cs typeface="Calibri" panose="020F0502020204030204" pitchFamily="34" charset="0"/>
            </a:endParaRPr>
          </a:p>
        </p:txBody>
      </p:sp>
      <p:sp>
        <p:nvSpPr>
          <p:cNvPr id="161" name="Isosceles Triangle 102">
            <a:extLst>
              <a:ext uri="{FF2B5EF4-FFF2-40B4-BE49-F238E27FC236}">
                <a16:creationId xmlns:a16="http://schemas.microsoft.com/office/drawing/2014/main" id="{9A0B84C5-FFE2-2D4A-A6EB-A420199B3F1F}"/>
              </a:ext>
            </a:extLst>
          </p:cNvPr>
          <p:cNvSpPr/>
          <p:nvPr/>
        </p:nvSpPr>
        <p:spPr bwMode="auto">
          <a:xfrm rot="16200000">
            <a:off x="4177080" y="1596474"/>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62" name="TextBox 161">
            <a:extLst>
              <a:ext uri="{FF2B5EF4-FFF2-40B4-BE49-F238E27FC236}">
                <a16:creationId xmlns:a16="http://schemas.microsoft.com/office/drawing/2014/main" id="{4EFCC47C-DC89-AF41-8B66-905ECB8F60C3}"/>
              </a:ext>
            </a:extLst>
          </p:cNvPr>
          <p:cNvSpPr txBox="1"/>
          <p:nvPr/>
        </p:nvSpPr>
        <p:spPr>
          <a:xfrm>
            <a:off x="4360872" y="4077015"/>
            <a:ext cx="1006558" cy="307777"/>
          </a:xfrm>
          <a:prstGeom prst="rect">
            <a:avLst/>
          </a:prstGeom>
          <a:noFill/>
        </p:spPr>
        <p:txBody>
          <a:bodyPr wrap="none" rtlCol="0">
            <a:spAutoFit/>
          </a:bodyPr>
          <a:lstStyle/>
          <a:p>
            <a:r>
              <a:rPr lang="en-US" sz="1400" dirty="0">
                <a:solidFill>
                  <a:srgbClr val="C00000"/>
                </a:solidFill>
                <a:latin typeface="Calibri" panose="020F0502020204030204" pitchFamily="34" charset="0"/>
                <a:cs typeface="Calibri" panose="020F0502020204030204" pitchFamily="34" charset="0"/>
              </a:rPr>
              <a:t>E[TC] = 200</a:t>
            </a:r>
            <a:endParaRPr lang="en-US" sz="2800" dirty="0">
              <a:solidFill>
                <a:srgbClr val="C00000"/>
              </a:solidFill>
              <a:latin typeface="Calibri" panose="020F0502020204030204" pitchFamily="34" charset="0"/>
              <a:cs typeface="Calibri" panose="020F0502020204030204" pitchFamily="34" charset="0"/>
            </a:endParaRPr>
          </a:p>
        </p:txBody>
      </p:sp>
      <p:sp>
        <p:nvSpPr>
          <p:cNvPr id="163" name="Isosceles Triangle 102">
            <a:extLst>
              <a:ext uri="{FF2B5EF4-FFF2-40B4-BE49-F238E27FC236}">
                <a16:creationId xmlns:a16="http://schemas.microsoft.com/office/drawing/2014/main" id="{72FC8DF3-1E84-304C-BDE3-798120DB6EC2}"/>
              </a:ext>
            </a:extLst>
          </p:cNvPr>
          <p:cNvSpPr/>
          <p:nvPr/>
        </p:nvSpPr>
        <p:spPr bwMode="auto">
          <a:xfrm rot="16200000">
            <a:off x="4110829" y="4084135"/>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64" name="Oval 16">
            <a:extLst>
              <a:ext uri="{FF2B5EF4-FFF2-40B4-BE49-F238E27FC236}">
                <a16:creationId xmlns:a16="http://schemas.microsoft.com/office/drawing/2014/main" id="{7C1A2D02-8307-994D-86DB-65F6646FBE3F}"/>
              </a:ext>
            </a:extLst>
          </p:cNvPr>
          <p:cNvSpPr>
            <a:spLocks noChangeArrowheads="1"/>
          </p:cNvSpPr>
          <p:nvPr/>
        </p:nvSpPr>
        <p:spPr bwMode="auto">
          <a:xfrm>
            <a:off x="4114800" y="2743200"/>
            <a:ext cx="152400" cy="152400"/>
          </a:xfrm>
          <a:prstGeom prst="ellipse">
            <a:avLst/>
          </a:prstGeom>
          <a:solidFill>
            <a:schemeClr val="accent5">
              <a:lumMod val="60000"/>
              <a:lumOff val="40000"/>
            </a:schemeClr>
          </a:solidFill>
          <a:ln w="9525">
            <a:solidFill>
              <a:schemeClr val="tx1"/>
            </a:solidFill>
            <a:round/>
            <a:headEnd/>
            <a:tailEnd/>
          </a:ln>
          <a:effectLst/>
        </p:spPr>
        <p:txBody>
          <a:bodyPr wrap="none" anchor="ctr"/>
          <a:lstStyle/>
          <a:p>
            <a:endParaRPr lang="en-US" sz="3600">
              <a:latin typeface="Calibri" panose="020F0502020204030204" pitchFamily="34" charset="0"/>
              <a:cs typeface="Calibri" panose="020F0502020204030204" pitchFamily="34" charset="0"/>
            </a:endParaRPr>
          </a:p>
        </p:txBody>
      </p:sp>
      <p:grpSp>
        <p:nvGrpSpPr>
          <p:cNvPr id="166" name="Group 165">
            <a:extLst>
              <a:ext uri="{FF2B5EF4-FFF2-40B4-BE49-F238E27FC236}">
                <a16:creationId xmlns:a16="http://schemas.microsoft.com/office/drawing/2014/main" id="{FB8FC0F6-20A0-BE43-AA00-DBFAAB4B289F}"/>
              </a:ext>
            </a:extLst>
          </p:cNvPr>
          <p:cNvGrpSpPr/>
          <p:nvPr/>
        </p:nvGrpSpPr>
        <p:grpSpPr>
          <a:xfrm>
            <a:off x="4269352" y="2282345"/>
            <a:ext cx="1674248" cy="1116193"/>
            <a:chOff x="5438317" y="1732839"/>
            <a:chExt cx="1674248" cy="693038"/>
          </a:xfrm>
        </p:grpSpPr>
        <p:sp>
          <p:nvSpPr>
            <p:cNvPr id="167" name="Line 13">
              <a:extLst>
                <a:ext uri="{FF2B5EF4-FFF2-40B4-BE49-F238E27FC236}">
                  <a16:creationId xmlns:a16="http://schemas.microsoft.com/office/drawing/2014/main" id="{D21A33C1-00F3-2347-AE9E-6D9BDE1E56BF}"/>
                </a:ext>
              </a:extLst>
            </p:cNvPr>
            <p:cNvSpPr>
              <a:spLocks noChangeShapeType="1"/>
            </p:cNvSpPr>
            <p:nvPr/>
          </p:nvSpPr>
          <p:spPr bwMode="auto">
            <a:xfrm flipV="1">
              <a:off x="5438317" y="1738243"/>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68" name="Line 15">
              <a:extLst>
                <a:ext uri="{FF2B5EF4-FFF2-40B4-BE49-F238E27FC236}">
                  <a16:creationId xmlns:a16="http://schemas.microsoft.com/office/drawing/2014/main" id="{0D1DAF72-F206-2E4A-A698-A3BD0D331745}"/>
                </a:ext>
              </a:extLst>
            </p:cNvPr>
            <p:cNvSpPr>
              <a:spLocks noChangeShapeType="1"/>
            </p:cNvSpPr>
            <p:nvPr/>
          </p:nvSpPr>
          <p:spPr bwMode="auto">
            <a:xfrm>
              <a:off x="5438317" y="2082059"/>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69" name="Line 14">
              <a:extLst>
                <a:ext uri="{FF2B5EF4-FFF2-40B4-BE49-F238E27FC236}">
                  <a16:creationId xmlns:a16="http://schemas.microsoft.com/office/drawing/2014/main" id="{E2A9ABEC-21BB-1A41-B1E6-AEC224BE980C}"/>
                </a:ext>
              </a:extLst>
            </p:cNvPr>
            <p:cNvSpPr>
              <a:spLocks noChangeShapeType="1"/>
            </p:cNvSpPr>
            <p:nvPr/>
          </p:nvSpPr>
          <p:spPr bwMode="auto">
            <a:xfrm flipV="1">
              <a:off x="6233731" y="1732839"/>
              <a:ext cx="533736" cy="510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70" name="TextBox 169">
              <a:extLst>
                <a:ext uri="{FF2B5EF4-FFF2-40B4-BE49-F238E27FC236}">
                  <a16:creationId xmlns:a16="http://schemas.microsoft.com/office/drawing/2014/main" id="{3EEF8E22-E874-E842-96AF-767CF95ECEDE}"/>
                </a:ext>
              </a:extLst>
            </p:cNvPr>
            <p:cNvSpPr txBox="1"/>
            <p:nvPr/>
          </p:nvSpPr>
          <p:spPr>
            <a:xfrm>
              <a:off x="5914319" y="1761463"/>
              <a:ext cx="1198246" cy="191097"/>
            </a:xfrm>
            <a:prstGeom prst="rect">
              <a:avLst/>
            </a:prstGeom>
            <a:noFill/>
            <a:ln>
              <a:noFill/>
            </a:ln>
          </p:spPr>
          <p:txBody>
            <a:bodyPr wrap="square" rtlCol="0">
              <a:spAutoFit/>
            </a:bodyPr>
            <a:lstStyle/>
            <a:p>
              <a:r>
                <a:rPr lang="en-US" sz="1400">
                  <a:solidFill>
                    <a:schemeClr val="tx1"/>
                  </a:solidFill>
                  <a:latin typeface="Calibri" panose="020F0502020204030204" pitchFamily="34" charset="0"/>
                  <a:cs typeface="Calibri" panose="020F0502020204030204" pitchFamily="34" charset="0"/>
                </a:rPr>
                <a:t>No (0.8)</a:t>
              </a:r>
              <a:endParaRPr lang="en-US" sz="2800">
                <a:solidFill>
                  <a:schemeClr val="tx1"/>
                </a:solidFill>
                <a:latin typeface="Calibri" panose="020F0502020204030204" pitchFamily="34" charset="0"/>
                <a:cs typeface="Calibri" panose="020F0502020204030204" pitchFamily="34" charset="0"/>
              </a:endParaRPr>
            </a:p>
          </p:txBody>
        </p:sp>
        <p:sp>
          <p:nvSpPr>
            <p:cNvPr id="171" name="Line 14">
              <a:extLst>
                <a:ext uri="{FF2B5EF4-FFF2-40B4-BE49-F238E27FC236}">
                  <a16:creationId xmlns:a16="http://schemas.microsoft.com/office/drawing/2014/main" id="{AA62F0F7-1DC5-E44C-B709-29DCA3963C34}"/>
                </a:ext>
              </a:extLst>
            </p:cNvPr>
            <p:cNvSpPr>
              <a:spLocks noChangeShapeType="1"/>
            </p:cNvSpPr>
            <p:nvPr/>
          </p:nvSpPr>
          <p:spPr bwMode="auto">
            <a:xfrm flipV="1">
              <a:off x="6240555" y="2425085"/>
              <a:ext cx="583968" cy="792"/>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72" name="TextBox 171">
              <a:extLst>
                <a:ext uri="{FF2B5EF4-FFF2-40B4-BE49-F238E27FC236}">
                  <a16:creationId xmlns:a16="http://schemas.microsoft.com/office/drawing/2014/main" id="{F9AB358A-9735-7548-A398-360A5EA3024C}"/>
                </a:ext>
              </a:extLst>
            </p:cNvPr>
            <p:cNvSpPr txBox="1"/>
            <p:nvPr/>
          </p:nvSpPr>
          <p:spPr>
            <a:xfrm>
              <a:off x="5878023" y="2214879"/>
              <a:ext cx="837024" cy="191097"/>
            </a:xfrm>
            <a:prstGeom prst="rect">
              <a:avLst/>
            </a:prstGeom>
            <a:noFill/>
            <a:ln>
              <a:noFill/>
            </a:ln>
          </p:spPr>
          <p:txBody>
            <a:bodyPr wrap="none" rtlCol="0">
              <a:spAutoFit/>
            </a:bodyPr>
            <a:lstStyle/>
            <a:p>
              <a:r>
                <a:rPr lang="en-US" sz="1400">
                  <a:solidFill>
                    <a:schemeClr val="tx1"/>
                  </a:solidFill>
                  <a:latin typeface="Calibri" panose="020F0502020204030204" pitchFamily="34" charset="0"/>
                  <a:cs typeface="Calibri" panose="020F0502020204030204" pitchFamily="34" charset="0"/>
                </a:rPr>
                <a:t> Yes (0.2)</a:t>
              </a:r>
              <a:endParaRPr lang="en-US" sz="2800">
                <a:solidFill>
                  <a:schemeClr val="tx1"/>
                </a:solidFill>
                <a:latin typeface="Calibri" panose="020F0502020204030204" pitchFamily="34" charset="0"/>
                <a:cs typeface="Calibri" panose="020F0502020204030204" pitchFamily="34" charset="0"/>
              </a:endParaRPr>
            </a:p>
          </p:txBody>
        </p:sp>
      </p:grpSp>
      <p:sp>
        <p:nvSpPr>
          <p:cNvPr id="173" name="Rectangle 6">
            <a:extLst>
              <a:ext uri="{FF2B5EF4-FFF2-40B4-BE49-F238E27FC236}">
                <a16:creationId xmlns:a16="http://schemas.microsoft.com/office/drawing/2014/main" id="{E96F2EFD-79DE-944B-A12E-6E75AEFD600A}"/>
              </a:ext>
            </a:extLst>
          </p:cNvPr>
          <p:cNvSpPr>
            <a:spLocks noChangeArrowheads="1"/>
          </p:cNvSpPr>
          <p:nvPr/>
        </p:nvSpPr>
        <p:spPr bwMode="auto">
          <a:xfrm>
            <a:off x="5562600" y="2209800"/>
            <a:ext cx="152400" cy="152400"/>
          </a:xfrm>
          <a:prstGeom prst="rect">
            <a:avLst/>
          </a:prstGeom>
          <a:solidFill>
            <a:schemeClr val="accent2">
              <a:lumMod val="60000"/>
              <a:lumOff val="40000"/>
            </a:schemeClr>
          </a:solidFill>
          <a:ln w="9525">
            <a:solidFill>
              <a:schemeClr val="tx1"/>
            </a:solidFill>
            <a:miter lim="800000"/>
            <a:headEnd/>
            <a:tailEnd/>
          </a:ln>
          <a:effectLst/>
        </p:spPr>
        <p:txBody>
          <a:bodyPr wrap="none" anchor="ctr"/>
          <a:lstStyle/>
          <a:p>
            <a:endParaRPr lang="en-US" sz="3600">
              <a:latin typeface="Calibri" panose="020F0502020204030204" pitchFamily="34" charset="0"/>
              <a:cs typeface="Calibri" panose="020F0502020204030204" pitchFamily="34" charset="0"/>
            </a:endParaRPr>
          </a:p>
        </p:txBody>
      </p:sp>
      <p:sp>
        <p:nvSpPr>
          <p:cNvPr id="174" name="TextBox 173">
            <a:extLst>
              <a:ext uri="{FF2B5EF4-FFF2-40B4-BE49-F238E27FC236}">
                <a16:creationId xmlns:a16="http://schemas.microsoft.com/office/drawing/2014/main" id="{8D9B9206-0F26-DB4D-AE69-8E1A6902A618}"/>
              </a:ext>
            </a:extLst>
          </p:cNvPr>
          <p:cNvSpPr txBox="1"/>
          <p:nvPr/>
        </p:nvSpPr>
        <p:spPr>
          <a:xfrm>
            <a:off x="5888843" y="3273623"/>
            <a:ext cx="1097929" cy="307777"/>
          </a:xfrm>
          <a:prstGeom prst="rect">
            <a:avLst/>
          </a:prstGeom>
          <a:noFill/>
        </p:spPr>
        <p:txBody>
          <a:bodyPr wrap="none" rtlCol="0">
            <a:spAutoFit/>
          </a:bodyPr>
          <a:lstStyle/>
          <a:p>
            <a:r>
              <a:rPr lang="en-US" sz="1400" dirty="0">
                <a:solidFill>
                  <a:srgbClr val="C00000"/>
                </a:solidFill>
                <a:latin typeface="Calibri" panose="020F0502020204030204" pitchFamily="34" charset="0"/>
                <a:cs typeface="Calibri" panose="020F0502020204030204" pitchFamily="34" charset="0"/>
              </a:rPr>
              <a:t>E[TC] = 1100</a:t>
            </a:r>
            <a:endParaRPr lang="en-US" sz="2800" dirty="0">
              <a:solidFill>
                <a:srgbClr val="C00000"/>
              </a:solidFill>
              <a:latin typeface="Calibri" panose="020F0502020204030204" pitchFamily="34" charset="0"/>
              <a:cs typeface="Calibri" panose="020F0502020204030204" pitchFamily="34" charset="0"/>
            </a:endParaRPr>
          </a:p>
        </p:txBody>
      </p:sp>
      <p:sp>
        <p:nvSpPr>
          <p:cNvPr id="175" name="Isosceles Triangle 102">
            <a:extLst>
              <a:ext uri="{FF2B5EF4-FFF2-40B4-BE49-F238E27FC236}">
                <a16:creationId xmlns:a16="http://schemas.microsoft.com/office/drawing/2014/main" id="{82DE5C0E-6F43-154D-9197-CA8EF0C638DA}"/>
              </a:ext>
            </a:extLst>
          </p:cNvPr>
          <p:cNvSpPr/>
          <p:nvPr/>
        </p:nvSpPr>
        <p:spPr bwMode="auto">
          <a:xfrm rot="16200000">
            <a:off x="5638800" y="3280743"/>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77" name="Isosceles Triangle 102">
            <a:extLst>
              <a:ext uri="{FF2B5EF4-FFF2-40B4-BE49-F238E27FC236}">
                <a16:creationId xmlns:a16="http://schemas.microsoft.com/office/drawing/2014/main" id="{037BCE76-5EE8-BA44-A528-C070E7C30C8D}"/>
              </a:ext>
            </a:extLst>
          </p:cNvPr>
          <p:cNvSpPr/>
          <p:nvPr/>
        </p:nvSpPr>
        <p:spPr bwMode="auto">
          <a:xfrm rot="16200000">
            <a:off x="7014797" y="1791985"/>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79" name="Isosceles Triangle 102">
            <a:extLst>
              <a:ext uri="{FF2B5EF4-FFF2-40B4-BE49-F238E27FC236}">
                <a16:creationId xmlns:a16="http://schemas.microsoft.com/office/drawing/2014/main" id="{5FE90C5D-9245-5049-91F3-BB0C6E0AB0C1}"/>
              </a:ext>
            </a:extLst>
          </p:cNvPr>
          <p:cNvSpPr/>
          <p:nvPr/>
        </p:nvSpPr>
        <p:spPr bwMode="auto">
          <a:xfrm rot="16200000">
            <a:off x="7010400" y="2466602"/>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80" name="TextBox 179">
            <a:extLst>
              <a:ext uri="{FF2B5EF4-FFF2-40B4-BE49-F238E27FC236}">
                <a16:creationId xmlns:a16="http://schemas.microsoft.com/office/drawing/2014/main" id="{3AC15B0F-DF85-854B-8B5C-A7020DE07FE2}"/>
              </a:ext>
            </a:extLst>
          </p:cNvPr>
          <p:cNvSpPr txBox="1"/>
          <p:nvPr/>
        </p:nvSpPr>
        <p:spPr>
          <a:xfrm>
            <a:off x="7260443" y="1749623"/>
            <a:ext cx="1888209" cy="307777"/>
          </a:xfrm>
          <a:prstGeom prst="rect">
            <a:avLst/>
          </a:prstGeom>
          <a:noFill/>
        </p:spPr>
        <p:txBody>
          <a:bodyPr wrap="none" rtlCol="0">
            <a:spAutoFit/>
          </a:bodyPr>
          <a:lstStyle/>
          <a:p>
            <a:r>
              <a:rPr lang="en-US" sz="1400" dirty="0">
                <a:solidFill>
                  <a:srgbClr val="C00000"/>
                </a:solidFill>
                <a:latin typeface="Calibri" panose="020F0502020204030204" pitchFamily="34" charset="0"/>
                <a:cs typeface="Calibri" panose="020F0502020204030204" pitchFamily="34" charset="0"/>
              </a:rPr>
              <a:t>E[TC] = 300 (See part a)</a:t>
            </a:r>
            <a:endParaRPr lang="en-US" sz="2800" dirty="0">
              <a:solidFill>
                <a:srgbClr val="C00000"/>
              </a:solidFill>
              <a:latin typeface="Calibri" panose="020F0502020204030204" pitchFamily="34" charset="0"/>
              <a:cs typeface="Calibri" panose="020F0502020204030204" pitchFamily="34" charset="0"/>
            </a:endParaRPr>
          </a:p>
        </p:txBody>
      </p:sp>
      <p:sp>
        <p:nvSpPr>
          <p:cNvPr id="181" name="Line 13">
            <a:extLst>
              <a:ext uri="{FF2B5EF4-FFF2-40B4-BE49-F238E27FC236}">
                <a16:creationId xmlns:a16="http://schemas.microsoft.com/office/drawing/2014/main" id="{E9A6D539-A166-4A44-8422-3F89A2098B3C}"/>
              </a:ext>
            </a:extLst>
          </p:cNvPr>
          <p:cNvSpPr>
            <a:spLocks noChangeShapeType="1"/>
          </p:cNvSpPr>
          <p:nvPr/>
        </p:nvSpPr>
        <p:spPr bwMode="auto">
          <a:xfrm flipV="1">
            <a:off x="5633100" y="4406519"/>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82" name="Line 15">
            <a:extLst>
              <a:ext uri="{FF2B5EF4-FFF2-40B4-BE49-F238E27FC236}">
                <a16:creationId xmlns:a16="http://schemas.microsoft.com/office/drawing/2014/main" id="{DB27657F-B9A5-D04D-B22B-41A286994D9D}"/>
              </a:ext>
            </a:extLst>
          </p:cNvPr>
          <p:cNvSpPr>
            <a:spLocks noChangeShapeType="1"/>
          </p:cNvSpPr>
          <p:nvPr/>
        </p:nvSpPr>
        <p:spPr bwMode="auto">
          <a:xfrm>
            <a:off x="5633100" y="4750335"/>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83" name="Line 14">
            <a:extLst>
              <a:ext uri="{FF2B5EF4-FFF2-40B4-BE49-F238E27FC236}">
                <a16:creationId xmlns:a16="http://schemas.microsoft.com/office/drawing/2014/main" id="{168A883B-3682-5F47-A34B-DDA85493E8C1}"/>
              </a:ext>
            </a:extLst>
          </p:cNvPr>
          <p:cNvSpPr>
            <a:spLocks noChangeShapeType="1"/>
          </p:cNvSpPr>
          <p:nvPr/>
        </p:nvSpPr>
        <p:spPr bwMode="auto">
          <a:xfrm flipV="1">
            <a:off x="6428514" y="4406221"/>
            <a:ext cx="548640" cy="2"/>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84" name="Line 14">
            <a:extLst>
              <a:ext uri="{FF2B5EF4-FFF2-40B4-BE49-F238E27FC236}">
                <a16:creationId xmlns:a16="http://schemas.microsoft.com/office/drawing/2014/main" id="{B482CB36-2445-264F-8475-C1EF162E5E6E}"/>
              </a:ext>
            </a:extLst>
          </p:cNvPr>
          <p:cNvSpPr>
            <a:spLocks noChangeShapeType="1"/>
          </p:cNvSpPr>
          <p:nvPr/>
        </p:nvSpPr>
        <p:spPr bwMode="auto">
          <a:xfrm flipV="1">
            <a:off x="6435339" y="5080481"/>
            <a:ext cx="548640" cy="0"/>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85" name="TextBox 184">
            <a:extLst>
              <a:ext uri="{FF2B5EF4-FFF2-40B4-BE49-F238E27FC236}">
                <a16:creationId xmlns:a16="http://schemas.microsoft.com/office/drawing/2014/main" id="{4DDF40B6-B79B-134B-9D89-055BBD0FCEC6}"/>
              </a:ext>
            </a:extLst>
          </p:cNvPr>
          <p:cNvSpPr txBox="1"/>
          <p:nvPr/>
        </p:nvSpPr>
        <p:spPr>
          <a:xfrm>
            <a:off x="6380653" y="4766846"/>
            <a:ext cx="572593" cy="338554"/>
          </a:xfrm>
          <a:prstGeom prst="rect">
            <a:avLst/>
          </a:prstGeom>
          <a:noFill/>
          <a:ln>
            <a:noFill/>
          </a:ln>
        </p:spPr>
        <p:txBody>
          <a:bodyPr wrap="square" rtlCol="0">
            <a:spAutoFit/>
          </a:bodyPr>
          <a:lstStyle/>
          <a:p>
            <a:r>
              <a:rPr lang="en-US" sz="1600" b="1" dirty="0">
                <a:solidFill>
                  <a:schemeClr val="tx1"/>
                </a:solidFill>
                <a:latin typeface="Calibri" panose="020F0502020204030204" pitchFamily="34" charset="0"/>
                <a:cs typeface="Calibri" panose="020F0502020204030204" pitchFamily="34" charset="0"/>
              </a:rPr>
              <a:t>B</a:t>
            </a:r>
            <a:endParaRPr lang="en-US" b="1" dirty="0">
              <a:solidFill>
                <a:schemeClr val="tx1"/>
              </a:solidFill>
              <a:latin typeface="Calibri" panose="020F0502020204030204" pitchFamily="34" charset="0"/>
              <a:cs typeface="Calibri" panose="020F0502020204030204" pitchFamily="34" charset="0"/>
            </a:endParaRPr>
          </a:p>
        </p:txBody>
      </p:sp>
      <p:sp>
        <p:nvSpPr>
          <p:cNvPr id="186" name="Oval 16">
            <a:extLst>
              <a:ext uri="{FF2B5EF4-FFF2-40B4-BE49-F238E27FC236}">
                <a16:creationId xmlns:a16="http://schemas.microsoft.com/office/drawing/2014/main" id="{3CD9FCAC-1DAF-6740-84D1-9C9460ACFF19}"/>
              </a:ext>
            </a:extLst>
          </p:cNvPr>
          <p:cNvSpPr>
            <a:spLocks noChangeArrowheads="1"/>
          </p:cNvSpPr>
          <p:nvPr/>
        </p:nvSpPr>
        <p:spPr bwMode="auto">
          <a:xfrm>
            <a:off x="4088379" y="5219373"/>
            <a:ext cx="152400" cy="152400"/>
          </a:xfrm>
          <a:prstGeom prst="ellipse">
            <a:avLst/>
          </a:prstGeom>
          <a:solidFill>
            <a:schemeClr val="accent5">
              <a:lumMod val="60000"/>
              <a:lumOff val="40000"/>
            </a:schemeClr>
          </a:solidFill>
          <a:ln w="9525">
            <a:solidFill>
              <a:schemeClr val="tx1"/>
            </a:solidFill>
            <a:round/>
            <a:headEnd/>
            <a:tailEnd/>
          </a:ln>
          <a:effectLst/>
        </p:spPr>
        <p:txBody>
          <a:bodyPr wrap="none" anchor="ctr"/>
          <a:lstStyle/>
          <a:p>
            <a:endParaRPr lang="en-US" sz="3600">
              <a:latin typeface="Calibri" panose="020F0502020204030204" pitchFamily="34" charset="0"/>
              <a:cs typeface="Calibri" panose="020F0502020204030204" pitchFamily="34" charset="0"/>
            </a:endParaRPr>
          </a:p>
        </p:txBody>
      </p:sp>
      <p:grpSp>
        <p:nvGrpSpPr>
          <p:cNvPr id="188" name="Group 187">
            <a:extLst>
              <a:ext uri="{FF2B5EF4-FFF2-40B4-BE49-F238E27FC236}">
                <a16:creationId xmlns:a16="http://schemas.microsoft.com/office/drawing/2014/main" id="{1FE39A1D-D766-ED46-A59C-D53FE797AACF}"/>
              </a:ext>
            </a:extLst>
          </p:cNvPr>
          <p:cNvGrpSpPr/>
          <p:nvPr/>
        </p:nvGrpSpPr>
        <p:grpSpPr>
          <a:xfrm>
            <a:off x="4242931" y="4758518"/>
            <a:ext cx="1674248" cy="1116193"/>
            <a:chOff x="5438317" y="1732839"/>
            <a:chExt cx="1674248" cy="693038"/>
          </a:xfrm>
        </p:grpSpPr>
        <p:sp>
          <p:nvSpPr>
            <p:cNvPr id="189" name="Line 13">
              <a:extLst>
                <a:ext uri="{FF2B5EF4-FFF2-40B4-BE49-F238E27FC236}">
                  <a16:creationId xmlns:a16="http://schemas.microsoft.com/office/drawing/2014/main" id="{9E08CDA2-F7DA-1F4A-A645-A8D375819B4E}"/>
                </a:ext>
              </a:extLst>
            </p:cNvPr>
            <p:cNvSpPr>
              <a:spLocks noChangeShapeType="1"/>
            </p:cNvSpPr>
            <p:nvPr/>
          </p:nvSpPr>
          <p:spPr bwMode="auto">
            <a:xfrm flipV="1">
              <a:off x="5438317" y="1738243"/>
              <a:ext cx="802238" cy="343816"/>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90" name="Line 15">
              <a:extLst>
                <a:ext uri="{FF2B5EF4-FFF2-40B4-BE49-F238E27FC236}">
                  <a16:creationId xmlns:a16="http://schemas.microsoft.com/office/drawing/2014/main" id="{72CB548D-89AC-1340-9569-2B2DA278437B}"/>
                </a:ext>
              </a:extLst>
            </p:cNvPr>
            <p:cNvSpPr>
              <a:spLocks noChangeShapeType="1"/>
            </p:cNvSpPr>
            <p:nvPr/>
          </p:nvSpPr>
          <p:spPr bwMode="auto">
            <a:xfrm>
              <a:off x="5438317" y="2082059"/>
              <a:ext cx="804513" cy="34381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91" name="Line 14">
              <a:extLst>
                <a:ext uri="{FF2B5EF4-FFF2-40B4-BE49-F238E27FC236}">
                  <a16:creationId xmlns:a16="http://schemas.microsoft.com/office/drawing/2014/main" id="{25DC0700-0D92-8B4E-B266-986407A138FD}"/>
                </a:ext>
              </a:extLst>
            </p:cNvPr>
            <p:cNvSpPr>
              <a:spLocks noChangeShapeType="1"/>
            </p:cNvSpPr>
            <p:nvPr/>
          </p:nvSpPr>
          <p:spPr bwMode="auto">
            <a:xfrm flipV="1">
              <a:off x="6233731" y="1732839"/>
              <a:ext cx="533736" cy="5108"/>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92" name="TextBox 191">
              <a:extLst>
                <a:ext uri="{FF2B5EF4-FFF2-40B4-BE49-F238E27FC236}">
                  <a16:creationId xmlns:a16="http://schemas.microsoft.com/office/drawing/2014/main" id="{69566AD8-0ABF-3546-96CD-CF6033F947BE}"/>
                </a:ext>
              </a:extLst>
            </p:cNvPr>
            <p:cNvSpPr txBox="1"/>
            <p:nvPr/>
          </p:nvSpPr>
          <p:spPr>
            <a:xfrm>
              <a:off x="5914319" y="1761463"/>
              <a:ext cx="1198246" cy="191097"/>
            </a:xfrm>
            <a:prstGeom prst="rect">
              <a:avLst/>
            </a:prstGeom>
            <a:noFill/>
            <a:ln>
              <a:noFill/>
            </a:ln>
          </p:spPr>
          <p:txBody>
            <a:bodyPr wrap="square" rtlCol="0">
              <a:spAutoFit/>
            </a:bodyPr>
            <a:lstStyle/>
            <a:p>
              <a:r>
                <a:rPr lang="en-US" sz="1400">
                  <a:solidFill>
                    <a:schemeClr val="tx1"/>
                  </a:solidFill>
                  <a:latin typeface="Calibri" panose="020F0502020204030204" pitchFamily="34" charset="0"/>
                  <a:cs typeface="Calibri" panose="020F0502020204030204" pitchFamily="34" charset="0"/>
                </a:rPr>
                <a:t>No (0.8)</a:t>
              </a:r>
              <a:endParaRPr lang="en-US" sz="2800">
                <a:solidFill>
                  <a:schemeClr val="tx1"/>
                </a:solidFill>
                <a:latin typeface="Calibri" panose="020F0502020204030204" pitchFamily="34" charset="0"/>
                <a:cs typeface="Calibri" panose="020F0502020204030204" pitchFamily="34" charset="0"/>
              </a:endParaRPr>
            </a:p>
          </p:txBody>
        </p:sp>
        <p:sp>
          <p:nvSpPr>
            <p:cNvPr id="193" name="Line 14">
              <a:extLst>
                <a:ext uri="{FF2B5EF4-FFF2-40B4-BE49-F238E27FC236}">
                  <a16:creationId xmlns:a16="http://schemas.microsoft.com/office/drawing/2014/main" id="{8C90A1D1-CDC3-904D-AEF0-4A9A33D64ED0}"/>
                </a:ext>
              </a:extLst>
            </p:cNvPr>
            <p:cNvSpPr>
              <a:spLocks noChangeShapeType="1"/>
            </p:cNvSpPr>
            <p:nvPr/>
          </p:nvSpPr>
          <p:spPr bwMode="auto">
            <a:xfrm flipV="1">
              <a:off x="6240555" y="2425085"/>
              <a:ext cx="583968" cy="792"/>
            </a:xfrm>
            <a:prstGeom prst="line">
              <a:avLst/>
            </a:prstGeom>
            <a:noFill/>
            <a:ln w="19050">
              <a:solidFill>
                <a:schemeClr val="tx1"/>
              </a:solidFill>
              <a:round/>
              <a:headEnd/>
              <a:tailEnd/>
            </a:ln>
            <a:effectLst/>
          </p:spPr>
          <p:txBody>
            <a:bodyPr wrap="none" anchor="ctr"/>
            <a:lstStyle/>
            <a:p>
              <a:endParaRPr lang="en-US" sz="3600">
                <a:solidFill>
                  <a:schemeClr val="tx1"/>
                </a:solidFill>
                <a:latin typeface="Calibri" panose="020F0502020204030204" pitchFamily="34" charset="0"/>
                <a:cs typeface="Calibri" panose="020F0502020204030204" pitchFamily="34" charset="0"/>
              </a:endParaRPr>
            </a:p>
          </p:txBody>
        </p:sp>
        <p:sp>
          <p:nvSpPr>
            <p:cNvPr id="194" name="TextBox 193">
              <a:extLst>
                <a:ext uri="{FF2B5EF4-FFF2-40B4-BE49-F238E27FC236}">
                  <a16:creationId xmlns:a16="http://schemas.microsoft.com/office/drawing/2014/main" id="{DEE4CBBE-2CFC-C143-BCFB-62E4A0641C76}"/>
                </a:ext>
              </a:extLst>
            </p:cNvPr>
            <p:cNvSpPr txBox="1"/>
            <p:nvPr/>
          </p:nvSpPr>
          <p:spPr>
            <a:xfrm>
              <a:off x="5878023" y="2214879"/>
              <a:ext cx="837024" cy="191097"/>
            </a:xfrm>
            <a:prstGeom prst="rect">
              <a:avLst/>
            </a:prstGeom>
            <a:noFill/>
            <a:ln>
              <a:noFill/>
            </a:ln>
          </p:spPr>
          <p:txBody>
            <a:bodyPr wrap="none" rtlCol="0">
              <a:spAutoFit/>
            </a:bodyPr>
            <a:lstStyle/>
            <a:p>
              <a:r>
                <a:rPr lang="en-US" sz="1400">
                  <a:solidFill>
                    <a:schemeClr val="tx1"/>
                  </a:solidFill>
                  <a:latin typeface="Calibri" panose="020F0502020204030204" pitchFamily="34" charset="0"/>
                  <a:cs typeface="Calibri" panose="020F0502020204030204" pitchFamily="34" charset="0"/>
                </a:rPr>
                <a:t> Yes (0.2)</a:t>
              </a:r>
              <a:endParaRPr lang="en-US" sz="2800">
                <a:solidFill>
                  <a:schemeClr val="tx1"/>
                </a:solidFill>
                <a:latin typeface="Calibri" panose="020F0502020204030204" pitchFamily="34" charset="0"/>
                <a:cs typeface="Calibri" panose="020F0502020204030204" pitchFamily="34" charset="0"/>
              </a:endParaRPr>
            </a:p>
          </p:txBody>
        </p:sp>
      </p:grpSp>
      <p:sp>
        <p:nvSpPr>
          <p:cNvPr id="195" name="Rectangle 6">
            <a:extLst>
              <a:ext uri="{FF2B5EF4-FFF2-40B4-BE49-F238E27FC236}">
                <a16:creationId xmlns:a16="http://schemas.microsoft.com/office/drawing/2014/main" id="{0B0E4384-2427-D148-9A6B-6DB84CD6F0F9}"/>
              </a:ext>
            </a:extLst>
          </p:cNvPr>
          <p:cNvSpPr>
            <a:spLocks noChangeArrowheads="1"/>
          </p:cNvSpPr>
          <p:nvPr/>
        </p:nvSpPr>
        <p:spPr bwMode="auto">
          <a:xfrm>
            <a:off x="5536179" y="4685973"/>
            <a:ext cx="152400" cy="152400"/>
          </a:xfrm>
          <a:prstGeom prst="rect">
            <a:avLst/>
          </a:prstGeom>
          <a:solidFill>
            <a:schemeClr val="accent2">
              <a:lumMod val="60000"/>
              <a:lumOff val="40000"/>
            </a:schemeClr>
          </a:solidFill>
          <a:ln w="9525">
            <a:solidFill>
              <a:schemeClr val="tx1"/>
            </a:solidFill>
            <a:miter lim="800000"/>
            <a:headEnd/>
            <a:tailEnd/>
          </a:ln>
          <a:effectLst/>
        </p:spPr>
        <p:txBody>
          <a:bodyPr wrap="none" anchor="ctr"/>
          <a:lstStyle/>
          <a:p>
            <a:endParaRPr lang="en-US" sz="3600">
              <a:latin typeface="Calibri" panose="020F0502020204030204" pitchFamily="34" charset="0"/>
              <a:cs typeface="Calibri" panose="020F0502020204030204" pitchFamily="34" charset="0"/>
            </a:endParaRPr>
          </a:p>
        </p:txBody>
      </p:sp>
      <p:sp>
        <p:nvSpPr>
          <p:cNvPr id="196" name="TextBox 195">
            <a:extLst>
              <a:ext uri="{FF2B5EF4-FFF2-40B4-BE49-F238E27FC236}">
                <a16:creationId xmlns:a16="http://schemas.microsoft.com/office/drawing/2014/main" id="{D910923E-4E2F-2440-9DF5-2505D4331606}"/>
              </a:ext>
            </a:extLst>
          </p:cNvPr>
          <p:cNvSpPr txBox="1"/>
          <p:nvPr/>
        </p:nvSpPr>
        <p:spPr>
          <a:xfrm>
            <a:off x="5862422" y="5749796"/>
            <a:ext cx="1097929" cy="307777"/>
          </a:xfrm>
          <a:prstGeom prst="rect">
            <a:avLst/>
          </a:prstGeom>
          <a:noFill/>
        </p:spPr>
        <p:txBody>
          <a:bodyPr wrap="none" rtlCol="0">
            <a:spAutoFit/>
          </a:bodyPr>
          <a:lstStyle/>
          <a:p>
            <a:r>
              <a:rPr lang="en-US" sz="1400" dirty="0">
                <a:solidFill>
                  <a:srgbClr val="C00000"/>
                </a:solidFill>
                <a:latin typeface="Calibri" panose="020F0502020204030204" pitchFamily="34" charset="0"/>
                <a:cs typeface="Calibri" panose="020F0502020204030204" pitchFamily="34" charset="0"/>
              </a:rPr>
              <a:t>E[TC] = 1200</a:t>
            </a:r>
            <a:endParaRPr lang="en-US" sz="2800" dirty="0">
              <a:solidFill>
                <a:srgbClr val="C00000"/>
              </a:solidFill>
              <a:latin typeface="Calibri" panose="020F0502020204030204" pitchFamily="34" charset="0"/>
              <a:cs typeface="Calibri" panose="020F0502020204030204" pitchFamily="34" charset="0"/>
            </a:endParaRPr>
          </a:p>
        </p:txBody>
      </p:sp>
      <p:sp>
        <p:nvSpPr>
          <p:cNvPr id="197" name="Isosceles Triangle 102">
            <a:extLst>
              <a:ext uri="{FF2B5EF4-FFF2-40B4-BE49-F238E27FC236}">
                <a16:creationId xmlns:a16="http://schemas.microsoft.com/office/drawing/2014/main" id="{83639D6F-D328-624B-9688-E99EAF044E4F}"/>
              </a:ext>
            </a:extLst>
          </p:cNvPr>
          <p:cNvSpPr/>
          <p:nvPr/>
        </p:nvSpPr>
        <p:spPr bwMode="auto">
          <a:xfrm rot="16200000">
            <a:off x="5612379" y="5756916"/>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98" name="Isosceles Triangle 102">
            <a:extLst>
              <a:ext uri="{FF2B5EF4-FFF2-40B4-BE49-F238E27FC236}">
                <a16:creationId xmlns:a16="http://schemas.microsoft.com/office/drawing/2014/main" id="{CB0CC342-5FB3-4847-9AD2-75731BF64F05}"/>
              </a:ext>
            </a:extLst>
          </p:cNvPr>
          <p:cNvSpPr/>
          <p:nvPr/>
        </p:nvSpPr>
        <p:spPr bwMode="auto">
          <a:xfrm rot="16200000">
            <a:off x="6988376" y="4268158"/>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00" name="Isosceles Triangle 102">
            <a:extLst>
              <a:ext uri="{FF2B5EF4-FFF2-40B4-BE49-F238E27FC236}">
                <a16:creationId xmlns:a16="http://schemas.microsoft.com/office/drawing/2014/main" id="{82F2AF74-1A18-4844-944E-66EC3C2D7896}"/>
              </a:ext>
            </a:extLst>
          </p:cNvPr>
          <p:cNvSpPr/>
          <p:nvPr/>
        </p:nvSpPr>
        <p:spPr bwMode="auto">
          <a:xfrm rot="16200000">
            <a:off x="6983979" y="4942775"/>
            <a:ext cx="274317" cy="274317"/>
          </a:xfrm>
          <a:prstGeom prst="triangle">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sz="180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02" name="TextBox 201">
            <a:extLst>
              <a:ext uri="{FF2B5EF4-FFF2-40B4-BE49-F238E27FC236}">
                <a16:creationId xmlns:a16="http://schemas.microsoft.com/office/drawing/2014/main" id="{91FE8EBF-75A2-1F40-922A-DBEEC9AE839D}"/>
              </a:ext>
            </a:extLst>
          </p:cNvPr>
          <p:cNvSpPr txBox="1"/>
          <p:nvPr/>
        </p:nvSpPr>
        <p:spPr>
          <a:xfrm>
            <a:off x="4876800" y="1905000"/>
            <a:ext cx="3398054" cy="307777"/>
          </a:xfrm>
          <a:prstGeom prst="rect">
            <a:avLst/>
          </a:prstGeom>
          <a:noFill/>
        </p:spPr>
        <p:txBody>
          <a:bodyPr wrap="square" rtlCol="0">
            <a:spAutoFit/>
          </a:bodyPr>
          <a:lstStyle/>
          <a:p>
            <a:r>
              <a:rPr lang="en-US" sz="1400" dirty="0">
                <a:solidFill>
                  <a:srgbClr val="C00000"/>
                </a:solidFill>
                <a:latin typeface="Calibri" panose="020F0502020204030204" pitchFamily="34" charset="0"/>
                <a:cs typeface="Calibri" panose="020F0502020204030204" pitchFamily="34" charset="0"/>
              </a:rPr>
              <a:t>E[TC] = min (300, 340) = 300</a:t>
            </a:r>
            <a:endParaRPr lang="en-US" sz="1400" b="1" dirty="0">
              <a:solidFill>
                <a:srgbClr val="C00000"/>
              </a:solidFill>
              <a:latin typeface="Calibri" panose="020F0502020204030204" pitchFamily="34" charset="0"/>
              <a:cs typeface="Calibri" panose="020F0502020204030204" pitchFamily="34" charset="0"/>
            </a:endParaRPr>
          </a:p>
        </p:txBody>
      </p:sp>
      <p:sp>
        <p:nvSpPr>
          <p:cNvPr id="203" name="TextBox 202">
            <a:extLst>
              <a:ext uri="{FF2B5EF4-FFF2-40B4-BE49-F238E27FC236}">
                <a16:creationId xmlns:a16="http://schemas.microsoft.com/office/drawing/2014/main" id="{0E3827E9-3427-4E46-87D7-C530FADBA067}"/>
              </a:ext>
            </a:extLst>
          </p:cNvPr>
          <p:cNvSpPr txBox="1"/>
          <p:nvPr/>
        </p:nvSpPr>
        <p:spPr>
          <a:xfrm>
            <a:off x="4737369" y="4395272"/>
            <a:ext cx="3398054" cy="307777"/>
          </a:xfrm>
          <a:prstGeom prst="rect">
            <a:avLst/>
          </a:prstGeom>
          <a:noFill/>
        </p:spPr>
        <p:txBody>
          <a:bodyPr wrap="square" rtlCol="0">
            <a:spAutoFit/>
          </a:bodyPr>
          <a:lstStyle/>
          <a:p>
            <a:r>
              <a:rPr lang="en-US" sz="1400" dirty="0">
                <a:solidFill>
                  <a:srgbClr val="C00000"/>
                </a:solidFill>
                <a:latin typeface="Calibri" panose="020F0502020204030204" pitchFamily="34" charset="0"/>
                <a:cs typeface="Calibri" panose="020F0502020204030204" pitchFamily="34" charset="0"/>
              </a:rPr>
              <a:t>E[TC] =min (400,440) = 400 </a:t>
            </a:r>
            <a:endParaRPr lang="en-US" sz="1400" b="1" dirty="0">
              <a:solidFill>
                <a:srgbClr val="C00000"/>
              </a:solidFill>
              <a:latin typeface="Calibri" panose="020F0502020204030204" pitchFamily="34" charset="0"/>
              <a:cs typeface="Calibri" panose="020F0502020204030204" pitchFamily="34" charset="0"/>
            </a:endParaRPr>
          </a:p>
        </p:txBody>
      </p:sp>
      <p:sp>
        <p:nvSpPr>
          <p:cNvPr id="204" name="TextBox 203">
            <a:extLst>
              <a:ext uri="{FF2B5EF4-FFF2-40B4-BE49-F238E27FC236}">
                <a16:creationId xmlns:a16="http://schemas.microsoft.com/office/drawing/2014/main" id="{A5AB1D52-C1F0-6B45-A22C-F20F6F659120}"/>
              </a:ext>
            </a:extLst>
          </p:cNvPr>
          <p:cNvSpPr txBox="1"/>
          <p:nvPr/>
        </p:nvSpPr>
        <p:spPr>
          <a:xfrm>
            <a:off x="204447" y="3226456"/>
            <a:ext cx="4672353" cy="523220"/>
          </a:xfrm>
          <a:prstGeom prst="rect">
            <a:avLst/>
          </a:prstGeom>
          <a:noFill/>
        </p:spPr>
        <p:txBody>
          <a:bodyPr wrap="square" rtlCol="0">
            <a:spAutoFit/>
          </a:bodyPr>
          <a:lstStyle/>
          <a:p>
            <a:r>
              <a:rPr lang="en-US" sz="1400" dirty="0">
                <a:solidFill>
                  <a:srgbClr val="C00000"/>
                </a:solidFill>
                <a:latin typeface="Calibri" panose="020F0502020204030204" pitchFamily="34" charset="0"/>
                <a:cs typeface="Calibri" panose="020F0502020204030204" pitchFamily="34" charset="0"/>
              </a:rPr>
              <a:t>E[TC] = min (280,272)=272 </a:t>
            </a:r>
            <a:r>
              <a:rPr lang="en-US" sz="1400" dirty="0">
                <a:solidFill>
                  <a:srgbClr val="C00000"/>
                </a:solidFill>
                <a:latin typeface="Calibri" panose="020F0502020204030204" pitchFamily="34" charset="0"/>
                <a:cs typeface="Calibri" panose="020F0502020204030204" pitchFamily="34" charset="0"/>
                <a:sym typeface="Wingdings" pitchFamily="2" charset="2"/>
              </a:rPr>
              <a:t> </a:t>
            </a:r>
            <a:r>
              <a:rPr lang="en-US" sz="1400" b="1" u="sng" dirty="0">
                <a:solidFill>
                  <a:srgbClr val="00B050"/>
                </a:solidFill>
                <a:latin typeface="Calibri" panose="020F0502020204030204" pitchFamily="34" charset="0"/>
                <a:cs typeface="Calibri" panose="020F0502020204030204" pitchFamily="34" charset="0"/>
                <a:sym typeface="Wingdings" pitchFamily="2" charset="2"/>
              </a:rPr>
              <a:t>Answer: </a:t>
            </a:r>
            <a:br>
              <a:rPr lang="en-US" sz="1400" b="1" dirty="0">
                <a:solidFill>
                  <a:srgbClr val="00B050"/>
                </a:solidFill>
                <a:latin typeface="Calibri" panose="020F0502020204030204" pitchFamily="34" charset="0"/>
                <a:cs typeface="Calibri" panose="020F0502020204030204" pitchFamily="34" charset="0"/>
                <a:sym typeface="Wingdings" pitchFamily="2" charset="2"/>
              </a:rPr>
            </a:br>
            <a:r>
              <a:rPr lang="en-US" sz="1400" b="1" dirty="0">
                <a:solidFill>
                  <a:srgbClr val="00B050"/>
                </a:solidFill>
                <a:latin typeface="Calibri" panose="020F0502020204030204" pitchFamily="34" charset="0"/>
                <a:cs typeface="Calibri" panose="020F0502020204030204" pitchFamily="34" charset="0"/>
                <a:sym typeface="Wingdings" pitchFamily="2" charset="2"/>
              </a:rPr>
              <a:t>		       year 1: B, Year 2: A</a:t>
            </a:r>
            <a:endParaRPr lang="en-US" sz="1400" b="1" dirty="0">
              <a:solidFill>
                <a:srgbClr val="00B050"/>
              </a:solidFill>
              <a:latin typeface="Calibri" panose="020F0502020204030204" pitchFamily="34" charset="0"/>
              <a:cs typeface="Calibri" panose="020F0502020204030204" pitchFamily="34" charset="0"/>
            </a:endParaRPr>
          </a:p>
        </p:txBody>
      </p:sp>
      <p:sp>
        <p:nvSpPr>
          <p:cNvPr id="205" name="TextBox 204">
            <a:extLst>
              <a:ext uri="{FF2B5EF4-FFF2-40B4-BE49-F238E27FC236}">
                <a16:creationId xmlns:a16="http://schemas.microsoft.com/office/drawing/2014/main" id="{E94ABA4D-DC7F-1F47-B847-5DF8D59FD0DB}"/>
              </a:ext>
            </a:extLst>
          </p:cNvPr>
          <p:cNvSpPr txBox="1"/>
          <p:nvPr/>
        </p:nvSpPr>
        <p:spPr>
          <a:xfrm>
            <a:off x="7239000" y="2467589"/>
            <a:ext cx="1888209" cy="307777"/>
          </a:xfrm>
          <a:prstGeom prst="rect">
            <a:avLst/>
          </a:prstGeom>
          <a:noFill/>
        </p:spPr>
        <p:txBody>
          <a:bodyPr wrap="none" rtlCol="0">
            <a:spAutoFit/>
          </a:bodyPr>
          <a:lstStyle/>
          <a:p>
            <a:r>
              <a:rPr lang="en-US" sz="1400" dirty="0">
                <a:solidFill>
                  <a:srgbClr val="C00000"/>
                </a:solidFill>
                <a:latin typeface="Calibri" panose="020F0502020204030204" pitchFamily="34" charset="0"/>
                <a:cs typeface="Calibri" panose="020F0502020204030204" pitchFamily="34" charset="0"/>
              </a:rPr>
              <a:t>E[TC] = 340 (See part a)</a:t>
            </a:r>
            <a:endParaRPr lang="en-US" sz="2800" dirty="0">
              <a:solidFill>
                <a:srgbClr val="C00000"/>
              </a:solidFill>
              <a:latin typeface="Calibri" panose="020F0502020204030204" pitchFamily="34" charset="0"/>
              <a:cs typeface="Calibri" panose="020F0502020204030204" pitchFamily="34" charset="0"/>
            </a:endParaRPr>
          </a:p>
        </p:txBody>
      </p:sp>
      <p:sp>
        <p:nvSpPr>
          <p:cNvPr id="206" name="TextBox 205">
            <a:extLst>
              <a:ext uri="{FF2B5EF4-FFF2-40B4-BE49-F238E27FC236}">
                <a16:creationId xmlns:a16="http://schemas.microsoft.com/office/drawing/2014/main" id="{E3D4099E-7FE5-C84B-9671-59FC015FA1A8}"/>
              </a:ext>
            </a:extLst>
          </p:cNvPr>
          <p:cNvSpPr txBox="1"/>
          <p:nvPr/>
        </p:nvSpPr>
        <p:spPr>
          <a:xfrm>
            <a:off x="7256463" y="4240541"/>
            <a:ext cx="1888209" cy="307777"/>
          </a:xfrm>
          <a:prstGeom prst="rect">
            <a:avLst/>
          </a:prstGeom>
          <a:noFill/>
        </p:spPr>
        <p:txBody>
          <a:bodyPr wrap="none" rtlCol="0">
            <a:spAutoFit/>
          </a:bodyPr>
          <a:lstStyle/>
          <a:p>
            <a:r>
              <a:rPr lang="en-US" sz="1400" dirty="0">
                <a:solidFill>
                  <a:srgbClr val="C00000"/>
                </a:solidFill>
                <a:latin typeface="Calibri" panose="020F0502020204030204" pitchFamily="34" charset="0"/>
                <a:cs typeface="Calibri" panose="020F0502020204030204" pitchFamily="34" charset="0"/>
              </a:rPr>
              <a:t>E[TC] = 400 (See part a)</a:t>
            </a:r>
            <a:endParaRPr lang="en-US" sz="2800" dirty="0">
              <a:solidFill>
                <a:srgbClr val="C00000"/>
              </a:solidFill>
              <a:latin typeface="Calibri" panose="020F0502020204030204" pitchFamily="34" charset="0"/>
              <a:cs typeface="Calibri" panose="020F0502020204030204" pitchFamily="34" charset="0"/>
            </a:endParaRPr>
          </a:p>
        </p:txBody>
      </p:sp>
      <p:sp>
        <p:nvSpPr>
          <p:cNvPr id="207" name="TextBox 206">
            <a:extLst>
              <a:ext uri="{FF2B5EF4-FFF2-40B4-BE49-F238E27FC236}">
                <a16:creationId xmlns:a16="http://schemas.microsoft.com/office/drawing/2014/main" id="{75B88295-834C-E549-8480-CFA3E9C7A090}"/>
              </a:ext>
            </a:extLst>
          </p:cNvPr>
          <p:cNvSpPr txBox="1"/>
          <p:nvPr/>
        </p:nvSpPr>
        <p:spPr>
          <a:xfrm>
            <a:off x="7235020" y="4958507"/>
            <a:ext cx="1888209" cy="307777"/>
          </a:xfrm>
          <a:prstGeom prst="rect">
            <a:avLst/>
          </a:prstGeom>
          <a:noFill/>
        </p:spPr>
        <p:txBody>
          <a:bodyPr wrap="none" rtlCol="0">
            <a:spAutoFit/>
          </a:bodyPr>
          <a:lstStyle/>
          <a:p>
            <a:r>
              <a:rPr lang="en-US" sz="1400" dirty="0">
                <a:solidFill>
                  <a:srgbClr val="C00000"/>
                </a:solidFill>
                <a:latin typeface="Calibri" panose="020F0502020204030204" pitchFamily="34" charset="0"/>
                <a:cs typeface="Calibri" panose="020F0502020204030204" pitchFamily="34" charset="0"/>
              </a:rPr>
              <a:t>E[TC] = 440 (See part a)</a:t>
            </a:r>
            <a:endParaRPr lang="en-US" sz="2800" dirty="0">
              <a:solidFill>
                <a:srgbClr val="C00000"/>
              </a:solidFill>
              <a:latin typeface="Calibri" panose="020F0502020204030204" pitchFamily="34" charset="0"/>
              <a:cs typeface="Calibri" panose="020F0502020204030204" pitchFamily="34" charset="0"/>
            </a:endParaRPr>
          </a:p>
        </p:txBody>
      </p:sp>
      <p:sp>
        <p:nvSpPr>
          <p:cNvPr id="80" name="TextBox 79">
            <a:extLst>
              <a:ext uri="{FF2B5EF4-FFF2-40B4-BE49-F238E27FC236}">
                <a16:creationId xmlns:a16="http://schemas.microsoft.com/office/drawing/2014/main" id="{1BC2A6FB-EE58-184D-9AF0-F07A9E45D405}"/>
              </a:ext>
            </a:extLst>
          </p:cNvPr>
          <p:cNvSpPr txBox="1"/>
          <p:nvPr/>
        </p:nvSpPr>
        <p:spPr>
          <a:xfrm>
            <a:off x="1676400" y="2362200"/>
            <a:ext cx="1139931" cy="338554"/>
          </a:xfrm>
          <a:prstGeom prst="rect">
            <a:avLst/>
          </a:prstGeom>
          <a:noFill/>
          <a:ln>
            <a:noFill/>
          </a:ln>
        </p:spPr>
        <p:txBody>
          <a:bodyPr wrap="square" rtlCol="0">
            <a:spAutoFit/>
          </a:bodyPr>
          <a:lstStyle/>
          <a:p>
            <a:r>
              <a:rPr lang="en-US" sz="1600" b="1" dirty="0">
                <a:solidFill>
                  <a:schemeClr val="tx1"/>
                </a:solidFill>
                <a:latin typeface="Calibri" panose="020F0502020204030204" pitchFamily="34" charset="0"/>
                <a:cs typeface="Calibri" panose="020F0502020204030204" pitchFamily="34" charset="0"/>
              </a:rPr>
              <a:t>Vaccine A</a:t>
            </a:r>
            <a:endParaRPr lang="en-US" b="1" dirty="0">
              <a:solidFill>
                <a:schemeClr val="tx1"/>
              </a:solidFill>
              <a:latin typeface="Calibri" panose="020F0502020204030204" pitchFamily="34" charset="0"/>
              <a:cs typeface="Calibri" panose="020F0502020204030204" pitchFamily="34" charset="0"/>
            </a:endParaRPr>
          </a:p>
        </p:txBody>
      </p:sp>
      <p:sp>
        <p:nvSpPr>
          <p:cNvPr id="81" name="TextBox 80">
            <a:extLst>
              <a:ext uri="{FF2B5EF4-FFF2-40B4-BE49-F238E27FC236}">
                <a16:creationId xmlns:a16="http://schemas.microsoft.com/office/drawing/2014/main" id="{D92047C6-F103-A24C-B6ED-ED7C0CE2EA0A}"/>
              </a:ext>
            </a:extLst>
          </p:cNvPr>
          <p:cNvSpPr txBox="1"/>
          <p:nvPr/>
        </p:nvSpPr>
        <p:spPr>
          <a:xfrm>
            <a:off x="1600200" y="4343400"/>
            <a:ext cx="1066800" cy="338554"/>
          </a:xfrm>
          <a:prstGeom prst="rect">
            <a:avLst/>
          </a:prstGeom>
          <a:noFill/>
          <a:ln>
            <a:noFill/>
          </a:ln>
        </p:spPr>
        <p:txBody>
          <a:bodyPr wrap="square" rtlCol="0">
            <a:spAutoFit/>
          </a:bodyPr>
          <a:lstStyle/>
          <a:p>
            <a:r>
              <a:rPr lang="en-US" sz="1600" b="1" dirty="0">
                <a:solidFill>
                  <a:srgbClr val="00B050"/>
                </a:solidFill>
                <a:latin typeface="Calibri" panose="020F0502020204030204" pitchFamily="34" charset="0"/>
                <a:cs typeface="Calibri" panose="020F0502020204030204" pitchFamily="34" charset="0"/>
              </a:rPr>
              <a:t>Vaccine B</a:t>
            </a:r>
            <a:endParaRPr lang="en-US" b="1" dirty="0">
              <a:solidFill>
                <a:srgbClr val="00B050"/>
              </a:solidFill>
              <a:latin typeface="Calibri" panose="020F0502020204030204" pitchFamily="34" charset="0"/>
              <a:cs typeface="Calibri" panose="020F0502020204030204" pitchFamily="34" charset="0"/>
            </a:endParaRPr>
          </a:p>
        </p:txBody>
      </p:sp>
      <p:sp>
        <p:nvSpPr>
          <p:cNvPr id="82" name="TextBox 81">
            <a:extLst>
              <a:ext uri="{FF2B5EF4-FFF2-40B4-BE49-F238E27FC236}">
                <a16:creationId xmlns:a16="http://schemas.microsoft.com/office/drawing/2014/main" id="{A8E7F1DC-C94F-4E43-8C52-DBB492F4066F}"/>
              </a:ext>
            </a:extLst>
          </p:cNvPr>
          <p:cNvSpPr txBox="1"/>
          <p:nvPr/>
        </p:nvSpPr>
        <p:spPr>
          <a:xfrm>
            <a:off x="3810000" y="2209800"/>
            <a:ext cx="1121525" cy="584775"/>
          </a:xfrm>
          <a:prstGeom prst="rect">
            <a:avLst/>
          </a:prstGeom>
          <a:noFill/>
        </p:spPr>
        <p:txBody>
          <a:bodyPr wrap="none" rtlCol="0">
            <a:spAutoFit/>
          </a:bodyPr>
          <a:lstStyle/>
          <a:p>
            <a:r>
              <a:rPr lang="en-US" sz="1600" b="1" dirty="0">
                <a:solidFill>
                  <a:schemeClr val="tx1"/>
                </a:solidFill>
                <a:latin typeface="Calibri" panose="020F0502020204030204" pitchFamily="34" charset="0"/>
                <a:cs typeface="Calibri" panose="020F0502020204030204" pitchFamily="34" charset="0"/>
              </a:rPr>
              <a:t>Contracted</a:t>
            </a:r>
            <a:br>
              <a:rPr lang="en-US" sz="1600" b="1" dirty="0">
                <a:solidFill>
                  <a:schemeClr val="tx1"/>
                </a:solidFill>
                <a:latin typeface="Calibri" panose="020F0502020204030204" pitchFamily="34" charset="0"/>
                <a:cs typeface="Calibri" panose="020F0502020204030204" pitchFamily="34" charset="0"/>
              </a:rPr>
            </a:br>
            <a:r>
              <a:rPr lang="en-US" sz="1600" b="1" dirty="0">
                <a:solidFill>
                  <a:schemeClr val="tx1"/>
                </a:solidFill>
                <a:latin typeface="Calibri" panose="020F0502020204030204" pitchFamily="34" charset="0"/>
                <a:cs typeface="Calibri" panose="020F0502020204030204" pitchFamily="34" charset="0"/>
              </a:rPr>
              <a:t>infection?</a:t>
            </a:r>
            <a:endParaRPr lang="en-US" b="1" dirty="0">
              <a:solidFill>
                <a:schemeClr val="tx1"/>
              </a:solidFill>
              <a:latin typeface="Calibri" panose="020F0502020204030204" pitchFamily="34" charset="0"/>
              <a:cs typeface="Calibri" panose="020F0502020204030204" pitchFamily="34" charset="0"/>
            </a:endParaRPr>
          </a:p>
        </p:txBody>
      </p:sp>
      <p:sp>
        <p:nvSpPr>
          <p:cNvPr id="83" name="TextBox 82">
            <a:extLst>
              <a:ext uri="{FF2B5EF4-FFF2-40B4-BE49-F238E27FC236}">
                <a16:creationId xmlns:a16="http://schemas.microsoft.com/office/drawing/2014/main" id="{E6FCC13A-6F0D-3C49-92CC-2C623E272AAE}"/>
              </a:ext>
            </a:extLst>
          </p:cNvPr>
          <p:cNvSpPr txBox="1"/>
          <p:nvPr/>
        </p:nvSpPr>
        <p:spPr>
          <a:xfrm>
            <a:off x="3881254" y="4662131"/>
            <a:ext cx="1121525" cy="584775"/>
          </a:xfrm>
          <a:prstGeom prst="rect">
            <a:avLst/>
          </a:prstGeom>
          <a:noFill/>
        </p:spPr>
        <p:txBody>
          <a:bodyPr wrap="none" rtlCol="0">
            <a:spAutoFit/>
          </a:bodyPr>
          <a:lstStyle/>
          <a:p>
            <a:r>
              <a:rPr lang="en-US" sz="1600" b="1" dirty="0">
                <a:solidFill>
                  <a:schemeClr val="tx1"/>
                </a:solidFill>
                <a:latin typeface="Calibri" panose="020F0502020204030204" pitchFamily="34" charset="0"/>
                <a:cs typeface="Calibri" panose="020F0502020204030204" pitchFamily="34" charset="0"/>
              </a:rPr>
              <a:t>Contracted</a:t>
            </a:r>
            <a:br>
              <a:rPr lang="en-US" sz="1600" b="1" dirty="0">
                <a:solidFill>
                  <a:schemeClr val="tx1"/>
                </a:solidFill>
                <a:latin typeface="Calibri" panose="020F0502020204030204" pitchFamily="34" charset="0"/>
                <a:cs typeface="Calibri" panose="020F0502020204030204" pitchFamily="34" charset="0"/>
              </a:rPr>
            </a:br>
            <a:r>
              <a:rPr lang="en-US" sz="1600" b="1" dirty="0">
                <a:solidFill>
                  <a:schemeClr val="tx1"/>
                </a:solidFill>
                <a:latin typeface="Calibri" panose="020F0502020204030204" pitchFamily="34" charset="0"/>
                <a:cs typeface="Calibri" panose="020F0502020204030204" pitchFamily="34" charset="0"/>
              </a:rPr>
              <a:t>infection?</a:t>
            </a:r>
            <a:endParaRPr lang="en-US" b="1" dirty="0">
              <a:solidFill>
                <a:schemeClr val="tx1"/>
              </a:solidFill>
              <a:latin typeface="Calibri" panose="020F0502020204030204" pitchFamily="34" charset="0"/>
              <a:cs typeface="Calibri" panose="020F0502020204030204" pitchFamily="34" charset="0"/>
            </a:endParaRPr>
          </a:p>
        </p:txBody>
      </p:sp>
      <mc:AlternateContent xmlns:mc="http://schemas.openxmlformats.org/markup-compatibility/2006">
        <mc:Choice xmlns:p14="http://schemas.microsoft.com/office/powerpoint/2010/main" Requires="p14">
          <p:contentPart p14:bwMode="auto" r:id="rId3">
            <p14:nvContentPartPr>
              <p14:cNvPr id="5" name="Ink 4">
                <a:extLst>
                  <a:ext uri="{FF2B5EF4-FFF2-40B4-BE49-F238E27FC236}">
                    <a16:creationId xmlns:a16="http://schemas.microsoft.com/office/drawing/2014/main" id="{BE149292-8D58-9902-3B12-9BDAD50F1121}"/>
                  </a:ext>
                </a:extLst>
              </p14:cNvPr>
              <p14:cNvContentPartPr/>
              <p14:nvPr/>
            </p14:nvContentPartPr>
            <p14:xfrm>
              <a:off x="7432456" y="1397170"/>
              <a:ext cx="46080" cy="19440"/>
            </p14:xfrm>
          </p:contentPart>
        </mc:Choice>
        <mc:Fallback>
          <p:pic>
            <p:nvPicPr>
              <p:cNvPr id="5" name="Ink 4">
                <a:extLst>
                  <a:ext uri="{FF2B5EF4-FFF2-40B4-BE49-F238E27FC236}">
                    <a16:creationId xmlns:a16="http://schemas.microsoft.com/office/drawing/2014/main" id="{BE149292-8D58-9902-3B12-9BDAD50F1121}"/>
                  </a:ext>
                </a:extLst>
              </p:cNvPr>
              <p:cNvPicPr/>
              <p:nvPr/>
            </p:nvPicPr>
            <p:blipFill>
              <a:blip r:embed="rId4"/>
              <a:stretch>
                <a:fillRect/>
              </a:stretch>
            </p:blipFill>
            <p:spPr>
              <a:xfrm>
                <a:off x="7412095" y="1376650"/>
                <a:ext cx="86445" cy="60120"/>
              </a:xfrm>
              <a:prstGeom prst="rect">
                <a:avLst/>
              </a:prstGeom>
            </p:spPr>
          </p:pic>
        </mc:Fallback>
      </mc:AlternateContent>
    </p:spTree>
    <p:extLst>
      <p:ext uri="{BB962C8B-B14F-4D97-AF65-F5344CB8AC3E}">
        <p14:creationId xmlns:p14="http://schemas.microsoft.com/office/powerpoint/2010/main" val="114622096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Healthcare and Risk Modeling: Answer c), d)</a:t>
            </a:r>
          </a:p>
        </p:txBody>
      </p:sp>
      <p:sp>
        <p:nvSpPr>
          <p:cNvPr id="80" name="Rectangle 79">
            <a:extLst>
              <a:ext uri="{FF2B5EF4-FFF2-40B4-BE49-F238E27FC236}">
                <a16:creationId xmlns:a16="http://schemas.microsoft.com/office/drawing/2014/main" id="{3D044BA4-FA8A-4C4B-BD30-A1B5842C11EB}"/>
              </a:ext>
            </a:extLst>
          </p:cNvPr>
          <p:cNvSpPr/>
          <p:nvPr/>
        </p:nvSpPr>
        <p:spPr>
          <a:xfrm>
            <a:off x="152400" y="609600"/>
            <a:ext cx="8763000" cy="6057299"/>
          </a:xfrm>
          <a:prstGeom prst="rect">
            <a:avLst/>
          </a:prstGeom>
        </p:spPr>
        <p:txBody>
          <a:bodyPr wrap="square">
            <a:spAutoFit/>
          </a:bodyPr>
          <a:lstStyle/>
          <a:p>
            <a:pPr marL="342900" marR="0" lvl="0" indent="-342900" algn="just">
              <a:lnSpc>
                <a:spcPct val="106000"/>
              </a:lnSpc>
              <a:spcBef>
                <a:spcPts val="0"/>
              </a:spcBef>
              <a:spcAft>
                <a:spcPts val="600"/>
              </a:spcAft>
              <a:buFont typeface="+mj-lt"/>
              <a:buAutoNum type="alphaLcParenR" startAt="3"/>
            </a:pPr>
            <a:endParaRPr lang="en-US" sz="1800" dirty="0">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a:lnSpc>
                <a:spcPct val="106000"/>
              </a:lnSpc>
              <a:spcBef>
                <a:spcPts val="0"/>
              </a:spcBef>
              <a:spcAft>
                <a:spcPts val="600"/>
              </a:spcAft>
              <a:buFont typeface="+mj-lt"/>
              <a:buAutoNum type="alphaLcParenR" startAt="3"/>
            </a:pPr>
            <a:r>
              <a:rPr lang="en-US" sz="1800" dirty="0">
                <a:latin typeface="Calibri" panose="020F0502020204030204" pitchFamily="34" charset="0"/>
                <a:ea typeface="Calibri" panose="020F0502020204030204" pitchFamily="34" charset="0"/>
                <a:cs typeface="Calibri" panose="020F0502020204030204" pitchFamily="34" charset="0"/>
              </a:rPr>
              <a:t>If there are 100 employees with a one-year contract and 100 employees with a two-year contract, what is the minimum expected total cost of vaccinating all 200 employees?</a:t>
            </a:r>
          </a:p>
          <a:p>
            <a:pPr algn="just">
              <a:lnSpc>
                <a:spcPct val="106000"/>
              </a:lnSpc>
              <a:spcBef>
                <a:spcPts val="0"/>
              </a:spcBef>
              <a:spcAft>
                <a:spcPts val="600"/>
              </a:spcAft>
            </a:pPr>
            <a:r>
              <a:rPr lang="en-US" sz="1800" dirty="0">
                <a:solidFill>
                  <a:srgbClr val="C00000"/>
                </a:solidFill>
                <a:latin typeface="Calibri" panose="020F0502020204030204" pitchFamily="34" charset="0"/>
                <a:ea typeface="Calibri" panose="020F0502020204030204" pitchFamily="34" charset="0"/>
                <a:cs typeface="Calibri" panose="020F0502020204030204" pitchFamily="34" charset="0"/>
              </a:rPr>
              <a:t>	100*$200 + 100*$272 = $47200</a:t>
            </a:r>
          </a:p>
          <a:p>
            <a:pPr marL="342900" marR="0" lvl="0" indent="-342900" algn="just">
              <a:lnSpc>
                <a:spcPct val="106000"/>
              </a:lnSpc>
              <a:spcBef>
                <a:spcPts val="0"/>
              </a:spcBef>
              <a:spcAft>
                <a:spcPts val="600"/>
              </a:spcAft>
              <a:buFont typeface="+mj-lt"/>
              <a:buAutoNum type="alphaLcParenR" startAt="3"/>
            </a:pPr>
            <a:endParaRPr lang="en-US" sz="1800" dirty="0">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a:lnSpc>
                <a:spcPct val="106000"/>
              </a:lnSpc>
              <a:spcBef>
                <a:spcPts val="0"/>
              </a:spcBef>
              <a:spcAft>
                <a:spcPts val="600"/>
              </a:spcAft>
              <a:buFont typeface="+mj-lt"/>
              <a:buAutoNum type="alphaLcParenR" startAt="4"/>
            </a:pPr>
            <a:r>
              <a:rPr lang="en-US" sz="1800" dirty="0">
                <a:latin typeface="Calibri" panose="020F0502020204030204" pitchFamily="34" charset="0"/>
                <a:ea typeface="Calibri" panose="020F0502020204030204" pitchFamily="34" charset="0"/>
                <a:cs typeface="Calibri" panose="020F0502020204030204" pitchFamily="34" charset="0"/>
              </a:rPr>
              <a:t>If you are now told that you may use up to 102% of the cost you computed in part c) what will be your recommendation? How would that affect the number of people vaccinated with vaccine A vs B? Your answer should include justification for the objective function it would optimize.</a:t>
            </a:r>
          </a:p>
          <a:p>
            <a:pPr marL="342900" marR="0" lvl="0" indent="-342900" algn="just">
              <a:lnSpc>
                <a:spcPct val="106000"/>
              </a:lnSpc>
              <a:spcBef>
                <a:spcPts val="0"/>
              </a:spcBef>
              <a:spcAft>
                <a:spcPts val="600"/>
              </a:spcAft>
              <a:buFont typeface="+mj-lt"/>
              <a:buAutoNum type="alphaLcParenR" startAt="4"/>
            </a:pPr>
            <a:endParaRPr lang="en-US" sz="1200" dirty="0">
              <a:latin typeface="Calibri" panose="020F0502020204030204" pitchFamily="34" charset="0"/>
              <a:ea typeface="Calibri" panose="020F0502020204030204" pitchFamily="34" charset="0"/>
              <a:cs typeface="Calibri" panose="020F0502020204030204" pitchFamily="34" charset="0"/>
            </a:endParaRPr>
          </a:p>
          <a:p>
            <a:pPr lvl="1" algn="just">
              <a:lnSpc>
                <a:spcPct val="106000"/>
              </a:lnSpc>
              <a:spcBef>
                <a:spcPts val="0"/>
              </a:spcBef>
              <a:spcAft>
                <a:spcPts val="600"/>
              </a:spcAft>
            </a:pPr>
            <a:r>
              <a:rPr lang="en-US" sz="1800" dirty="0">
                <a:solidFill>
                  <a:srgbClr val="C00000"/>
                </a:solidFill>
                <a:latin typeface="Calibri" panose="020F0502020204030204" pitchFamily="34" charset="0"/>
                <a:ea typeface="Calibri" panose="020F0502020204030204" pitchFamily="34" charset="0"/>
                <a:cs typeface="Calibri" panose="020F0502020204030204" pitchFamily="34" charset="0"/>
              </a:rPr>
              <a:t>The objective function becomes to reduce number of infections </a:t>
            </a:r>
            <a:r>
              <a:rPr lang="en-US" sz="1800" u="sng" dirty="0">
                <a:solidFill>
                  <a:srgbClr val="C00000"/>
                </a:solidFill>
                <a:latin typeface="Calibri" panose="020F0502020204030204" pitchFamily="34" charset="0"/>
                <a:ea typeface="Calibri" panose="020F0502020204030204" pitchFamily="34" charset="0"/>
                <a:cs typeface="Calibri" panose="020F0502020204030204" pitchFamily="34" charset="0"/>
              </a:rPr>
              <a:t>as fast as possible </a:t>
            </a:r>
            <a:r>
              <a:rPr lang="en-US" sz="1800" dirty="0">
                <a:solidFill>
                  <a:srgbClr val="C00000"/>
                </a:solidFill>
                <a:latin typeface="Calibri" panose="020F0502020204030204" pitchFamily="34" charset="0"/>
                <a:ea typeface="Calibri" panose="020F0502020204030204" pitchFamily="34" charset="0"/>
                <a:cs typeface="Calibri" panose="020F0502020204030204" pitchFamily="34" charset="0"/>
              </a:rPr>
              <a:t>(first in year 1, then in year 2). Cost (budget) becomes a constraint. </a:t>
            </a:r>
          </a:p>
          <a:p>
            <a:pPr lvl="1" algn="just">
              <a:lnSpc>
                <a:spcPct val="106000"/>
              </a:lnSpc>
              <a:spcBef>
                <a:spcPts val="0"/>
              </a:spcBef>
              <a:spcAft>
                <a:spcPts val="600"/>
              </a:spcAft>
            </a:pPr>
            <a:r>
              <a:rPr lang="en-US" sz="1800" dirty="0">
                <a:solidFill>
                  <a:srgbClr val="C00000"/>
                </a:solidFill>
                <a:latin typeface="Calibri" panose="020F0502020204030204" pitchFamily="34" charset="0"/>
                <a:ea typeface="Calibri" panose="020F0502020204030204" pitchFamily="34" charset="0"/>
                <a:cs typeface="Calibri" panose="020F0502020204030204" pitchFamily="34" charset="0"/>
              </a:rPr>
              <a:t>We are already vaccinating everyone with the more effective vaccine in year 1. Hence, the change will affect only year 2. We can calculate how many more infections can be prevented compared to scenario in c):</a:t>
            </a:r>
          </a:p>
          <a:p>
            <a:pPr lvl="1" algn="just">
              <a:lnSpc>
                <a:spcPct val="106000"/>
              </a:lnSpc>
              <a:spcBef>
                <a:spcPts val="0"/>
              </a:spcBef>
              <a:spcAft>
                <a:spcPts val="600"/>
              </a:spcAft>
            </a:pPr>
            <a:r>
              <a:rPr lang="en-US" sz="1800" dirty="0">
                <a:solidFill>
                  <a:srgbClr val="C00000"/>
                </a:solidFill>
                <a:latin typeface="Calibri" panose="020F0502020204030204" pitchFamily="34" charset="0"/>
                <a:ea typeface="Calibri" panose="020F0502020204030204" pitchFamily="34" charset="0"/>
                <a:cs typeface="Calibri" panose="020F0502020204030204" pitchFamily="34" charset="0"/>
              </a:rPr>
              <a:t>$47200 * 0.02 = $944 </a:t>
            </a:r>
            <a:r>
              <a:rPr lang="en-US" sz="1800" dirty="0">
                <a:solidFill>
                  <a:srgbClr val="C00000"/>
                </a:solidFill>
                <a:latin typeface="Calibri" panose="020F0502020204030204" pitchFamily="34" charset="0"/>
                <a:ea typeface="Calibri" panose="020F0502020204030204" pitchFamily="34" charset="0"/>
                <a:cs typeface="Calibri" panose="020F0502020204030204" pitchFamily="34" charset="0"/>
                <a:sym typeface="Wingdings" pitchFamily="2" charset="2"/>
              </a:rPr>
              <a:t> can vaccinate $</a:t>
            </a:r>
            <a:r>
              <a:rPr lang="en-US" sz="1800" dirty="0">
                <a:solidFill>
                  <a:srgbClr val="C00000"/>
                </a:solidFill>
                <a:latin typeface="Calibri" panose="020F0502020204030204" pitchFamily="34" charset="0"/>
                <a:ea typeface="Calibri" panose="020F0502020204030204" pitchFamily="34" charset="0"/>
                <a:cs typeface="Calibri" panose="020F0502020204030204" pitchFamily="34" charset="0"/>
              </a:rPr>
              <a:t>944</a:t>
            </a:r>
            <a:r>
              <a:rPr lang="en-US" sz="1800" dirty="0">
                <a:solidFill>
                  <a:srgbClr val="C00000"/>
                </a:solidFill>
                <a:latin typeface="Calibri" panose="020F0502020204030204" pitchFamily="34" charset="0"/>
                <a:ea typeface="Calibri" panose="020F0502020204030204" pitchFamily="34" charset="0"/>
                <a:cs typeface="Calibri" panose="020F0502020204030204" pitchFamily="34" charset="0"/>
                <a:sym typeface="Wingdings" pitchFamily="2" charset="2"/>
              </a:rPr>
              <a:t>/40=23.6 additional people in year 2 with vaccine B reducing infections by 23.6*(0.8-0.5)*0.2 = 1.4 people compared to c). </a:t>
            </a:r>
            <a:endParaRPr lang="en-US" sz="1800" dirty="0">
              <a:solidFill>
                <a:srgbClr val="C00000"/>
              </a:solidFill>
              <a:latin typeface="Calibri" panose="020F0502020204030204" pitchFamily="34" charset="0"/>
              <a:ea typeface="Calibri" panose="020F0502020204030204" pitchFamily="34" charset="0"/>
              <a:cs typeface="Calibri" panose="020F0502020204030204" pitchFamily="34" charset="0"/>
            </a:endParaRPr>
          </a:p>
          <a:p>
            <a:pPr marL="342900" marR="0" lvl="0" indent="-342900" algn="just">
              <a:lnSpc>
                <a:spcPct val="106000"/>
              </a:lnSpc>
              <a:spcBef>
                <a:spcPts val="0"/>
              </a:spcBef>
              <a:spcAft>
                <a:spcPts val="600"/>
              </a:spcAft>
              <a:buFont typeface="+mj-lt"/>
              <a:buAutoNum type="alphaLcParenR" startAt="4"/>
            </a:pPr>
            <a:endParaRPr lang="en-US" sz="1800" dirty="0">
              <a:effectLst/>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527214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D56730B-E4ED-EE4E-8CCB-F46E04C6FAEC}"/>
              </a:ext>
            </a:extLst>
          </p:cNvPr>
          <p:cNvSpPr>
            <a:spLocks noGrp="1"/>
          </p:cNvSpPr>
          <p:nvPr>
            <p:ph type="sldNum" sz="quarter" idx="11"/>
          </p:nvPr>
        </p:nvSpPr>
        <p:spPr/>
        <p:txBody>
          <a:bodyPr/>
          <a:lstStyle/>
          <a:p>
            <a:fld id="{D800FC57-747A-4054-A3DF-63D163080A4A}" type="slidenum">
              <a:rPr lang="en-US" smtClean="0"/>
              <a:pPr/>
              <a:t>5</a:t>
            </a:fld>
            <a:endParaRPr lang="en-US" dirty="0"/>
          </a:p>
        </p:txBody>
      </p:sp>
      <p:sp>
        <p:nvSpPr>
          <p:cNvPr id="6" name="TextBox 5">
            <a:extLst>
              <a:ext uri="{FF2B5EF4-FFF2-40B4-BE49-F238E27FC236}">
                <a16:creationId xmlns:a16="http://schemas.microsoft.com/office/drawing/2014/main" id="{8283E655-42C6-984C-860E-E239574CE1EB}"/>
              </a:ext>
            </a:extLst>
          </p:cNvPr>
          <p:cNvSpPr txBox="1"/>
          <p:nvPr/>
        </p:nvSpPr>
        <p:spPr>
          <a:xfrm>
            <a:off x="228600" y="228600"/>
            <a:ext cx="8763000" cy="523220"/>
          </a:xfrm>
          <a:prstGeom prst="rect">
            <a:avLst/>
          </a:prstGeom>
          <a:noFill/>
        </p:spPr>
        <p:txBody>
          <a:bodyPr wrap="square" rtlCol="0">
            <a:spAutoFit/>
          </a:bodyPr>
          <a:lstStyle/>
          <a:p>
            <a:pPr algn="ctr">
              <a:spcBef>
                <a:spcPts val="450"/>
              </a:spcBef>
            </a:pPr>
            <a:r>
              <a:rPr lang="en-PH" sz="2800" b="1" dirty="0">
                <a:latin typeface="Calibri" panose="020F0502020204030204" pitchFamily="34" charset="0"/>
                <a:ea typeface="Cabin" charset="0"/>
                <a:cs typeface="Calibri" panose="020F0502020204030204" pitchFamily="34" charset="0"/>
              </a:rPr>
              <a:t>Midterm Feedback (T1)</a:t>
            </a:r>
          </a:p>
        </p:txBody>
      </p:sp>
      <p:pic>
        <p:nvPicPr>
          <p:cNvPr id="4" name="Picture 3">
            <a:extLst>
              <a:ext uri="{FF2B5EF4-FFF2-40B4-BE49-F238E27FC236}">
                <a16:creationId xmlns:a16="http://schemas.microsoft.com/office/drawing/2014/main" id="{0270A08C-50DB-40C5-ADAC-19A0CB6730AF}"/>
              </a:ext>
            </a:extLst>
          </p:cNvPr>
          <p:cNvPicPr>
            <a:picLocks noChangeAspect="1"/>
          </p:cNvPicPr>
          <p:nvPr/>
        </p:nvPicPr>
        <p:blipFill>
          <a:blip r:embed="rId2"/>
          <a:stretch>
            <a:fillRect/>
          </a:stretch>
        </p:blipFill>
        <p:spPr>
          <a:xfrm>
            <a:off x="0" y="1447800"/>
            <a:ext cx="9135896" cy="3505200"/>
          </a:xfrm>
          <a:prstGeom prst="rect">
            <a:avLst/>
          </a:prstGeom>
        </p:spPr>
      </p:pic>
    </p:spTree>
    <p:extLst>
      <p:ext uri="{BB962C8B-B14F-4D97-AF65-F5344CB8AC3E}">
        <p14:creationId xmlns:p14="http://schemas.microsoft.com/office/powerpoint/2010/main" val="35481771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D56730B-E4ED-EE4E-8CCB-F46E04C6FAEC}"/>
              </a:ext>
            </a:extLst>
          </p:cNvPr>
          <p:cNvSpPr>
            <a:spLocks noGrp="1"/>
          </p:cNvSpPr>
          <p:nvPr>
            <p:ph type="sldNum" sz="quarter" idx="11"/>
          </p:nvPr>
        </p:nvSpPr>
        <p:spPr/>
        <p:txBody>
          <a:bodyPr/>
          <a:lstStyle/>
          <a:p>
            <a:fld id="{D800FC57-747A-4054-A3DF-63D163080A4A}" type="slidenum">
              <a:rPr lang="en-US" smtClean="0"/>
              <a:pPr/>
              <a:t>6</a:t>
            </a:fld>
            <a:endParaRPr lang="en-US" dirty="0"/>
          </a:p>
        </p:txBody>
      </p:sp>
      <p:sp>
        <p:nvSpPr>
          <p:cNvPr id="6" name="TextBox 5">
            <a:extLst>
              <a:ext uri="{FF2B5EF4-FFF2-40B4-BE49-F238E27FC236}">
                <a16:creationId xmlns:a16="http://schemas.microsoft.com/office/drawing/2014/main" id="{8283E655-42C6-984C-860E-E239574CE1EB}"/>
              </a:ext>
            </a:extLst>
          </p:cNvPr>
          <p:cNvSpPr txBox="1"/>
          <p:nvPr/>
        </p:nvSpPr>
        <p:spPr>
          <a:xfrm>
            <a:off x="228600" y="228600"/>
            <a:ext cx="8763000" cy="523220"/>
          </a:xfrm>
          <a:prstGeom prst="rect">
            <a:avLst/>
          </a:prstGeom>
          <a:noFill/>
        </p:spPr>
        <p:txBody>
          <a:bodyPr wrap="square" rtlCol="0">
            <a:spAutoFit/>
          </a:bodyPr>
          <a:lstStyle/>
          <a:p>
            <a:pPr algn="ctr">
              <a:spcBef>
                <a:spcPts val="450"/>
              </a:spcBef>
            </a:pPr>
            <a:r>
              <a:rPr lang="en-PH" sz="2800" b="1" dirty="0">
                <a:latin typeface="Calibri" panose="020F0502020204030204" pitchFamily="34" charset="0"/>
                <a:ea typeface="Cabin" charset="0"/>
                <a:cs typeface="Calibri" panose="020F0502020204030204" pitchFamily="34" charset="0"/>
              </a:rPr>
              <a:t>Midterm Feedback (T2)</a:t>
            </a:r>
          </a:p>
        </p:txBody>
      </p:sp>
      <p:pic>
        <p:nvPicPr>
          <p:cNvPr id="4" name="Picture 3">
            <a:extLst>
              <a:ext uri="{FF2B5EF4-FFF2-40B4-BE49-F238E27FC236}">
                <a16:creationId xmlns:a16="http://schemas.microsoft.com/office/drawing/2014/main" id="{26D9E762-2E51-42AC-6328-B3BBFB76137C}"/>
              </a:ext>
            </a:extLst>
          </p:cNvPr>
          <p:cNvPicPr>
            <a:picLocks noChangeAspect="1"/>
          </p:cNvPicPr>
          <p:nvPr/>
        </p:nvPicPr>
        <p:blipFill>
          <a:blip r:embed="rId2"/>
          <a:stretch>
            <a:fillRect/>
          </a:stretch>
        </p:blipFill>
        <p:spPr>
          <a:xfrm>
            <a:off x="26010" y="1371600"/>
            <a:ext cx="9116568" cy="3429000"/>
          </a:xfrm>
          <a:prstGeom prst="rect">
            <a:avLst/>
          </a:prstGeom>
        </p:spPr>
      </p:pic>
    </p:spTree>
    <p:extLst>
      <p:ext uri="{BB962C8B-B14F-4D97-AF65-F5344CB8AC3E}">
        <p14:creationId xmlns:p14="http://schemas.microsoft.com/office/powerpoint/2010/main" val="34628332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3"/>
          <p:cNvSpPr txBox="1">
            <a:spLocks/>
          </p:cNvSpPr>
          <p:nvPr/>
        </p:nvSpPr>
        <p:spPr bwMode="auto">
          <a:xfrm>
            <a:off x="609600" y="3352800"/>
            <a:ext cx="7467600" cy="2971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4000" b="1" cap="all">
                <a:solidFill>
                  <a:srgbClr val="092E78"/>
                </a:solidFill>
                <a:latin typeface="Cabin" panose="020B0803050202020004" pitchFamily="34" charset="0"/>
                <a:ea typeface="MS PGothic" pitchFamily="34" charset="-128"/>
                <a:cs typeface="Cabin" panose="020B0803050202020004" pitchFamily="34" charset="0"/>
              </a:defRPr>
            </a:lvl1pPr>
            <a:lvl2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2pPr>
            <a:lvl3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3pPr>
            <a:lvl4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4pPr>
            <a:lvl5pPr algn="ctr" rtl="0" eaLnBrk="0" fontAlgn="base" hangingPunct="0">
              <a:spcBef>
                <a:spcPct val="0"/>
              </a:spcBef>
              <a:spcAft>
                <a:spcPct val="0"/>
              </a:spcAft>
              <a:defRPr sz="3200" b="1">
                <a:solidFill>
                  <a:srgbClr val="000090"/>
                </a:solidFill>
                <a:latin typeface="Arial" charset="0"/>
                <a:ea typeface="MS PGothic" pitchFamily="34" charset="-128"/>
                <a:cs typeface="ＭＳ Ｐゴシック" charset="0"/>
              </a:defRPr>
            </a:lvl5pPr>
            <a:lvl6pPr marL="457200" algn="l" rtl="0" fontAlgn="base">
              <a:spcBef>
                <a:spcPct val="0"/>
              </a:spcBef>
              <a:spcAft>
                <a:spcPct val="0"/>
              </a:spcAft>
              <a:defRPr sz="4000">
                <a:solidFill>
                  <a:srgbClr val="081F5B"/>
                </a:solidFill>
                <a:latin typeface="NewsGoth Dm BT" pitchFamily="34" charset="0"/>
              </a:defRPr>
            </a:lvl6pPr>
            <a:lvl7pPr marL="914400" algn="l" rtl="0" fontAlgn="base">
              <a:spcBef>
                <a:spcPct val="0"/>
              </a:spcBef>
              <a:spcAft>
                <a:spcPct val="0"/>
              </a:spcAft>
              <a:defRPr sz="4000">
                <a:solidFill>
                  <a:srgbClr val="081F5B"/>
                </a:solidFill>
                <a:latin typeface="NewsGoth Dm BT" pitchFamily="34" charset="0"/>
              </a:defRPr>
            </a:lvl7pPr>
            <a:lvl8pPr marL="1371600" algn="l" rtl="0" fontAlgn="base">
              <a:spcBef>
                <a:spcPct val="0"/>
              </a:spcBef>
              <a:spcAft>
                <a:spcPct val="0"/>
              </a:spcAft>
              <a:defRPr sz="4000">
                <a:solidFill>
                  <a:srgbClr val="081F5B"/>
                </a:solidFill>
                <a:latin typeface="NewsGoth Dm BT" pitchFamily="34" charset="0"/>
              </a:defRPr>
            </a:lvl8pPr>
            <a:lvl9pPr marL="1828800" algn="l" rtl="0" fontAlgn="base">
              <a:spcBef>
                <a:spcPct val="0"/>
              </a:spcBef>
              <a:spcAft>
                <a:spcPct val="0"/>
              </a:spcAft>
              <a:defRPr sz="4000">
                <a:solidFill>
                  <a:srgbClr val="081F5B"/>
                </a:solidFill>
                <a:latin typeface="NewsGoth Dm BT" pitchFamily="34" charset="0"/>
              </a:defRPr>
            </a:lvl9pPr>
          </a:lstStyle>
          <a:p>
            <a:endParaRPr lang="en-US" sz="2800" kern="0" dirty="0">
              <a:solidFill>
                <a:schemeClr val="bg1">
                  <a:lumMod val="75000"/>
                </a:schemeClr>
              </a:solidFill>
              <a:latin typeface="Calibri" panose="020F0502020204030204" pitchFamily="34" charset="0"/>
              <a:ea typeface="ＭＳ Ｐゴシック" panose="020B0600070205080204" pitchFamily="34" charset="-128"/>
              <a:cs typeface="Calibri" panose="020F0502020204030204" pitchFamily="34" charset="0"/>
            </a:endParaRPr>
          </a:p>
          <a:p>
            <a:pPr marL="457200" indent="-457200">
              <a:buFontTx/>
              <a:buChar char="-"/>
            </a:pPr>
            <a:r>
              <a:rPr lang="en-US" sz="2800" kern="0" dirty="0">
                <a:solidFill>
                  <a:schemeClr val="bg1">
                    <a:lumMod val="75000"/>
                  </a:schemeClr>
                </a:solidFill>
                <a:latin typeface="Calibri" panose="020F0502020204030204" pitchFamily="34" charset="0"/>
                <a:ea typeface="ＭＳ Ｐゴシック" panose="020B0600070205080204" pitchFamily="34" charset="-128"/>
                <a:cs typeface="Calibri" panose="020F0502020204030204" pitchFamily="34" charset="0"/>
              </a:rPr>
              <a:t>MIDTERM FEEDBACK</a:t>
            </a:r>
          </a:p>
          <a:p>
            <a:pPr marL="457200" indent="-457200">
              <a:buFontTx/>
              <a:buChar char="-"/>
            </a:pPr>
            <a:r>
              <a:rPr lang="en-US" sz="2800" kern="0" dirty="0">
                <a:solidFill>
                  <a:schemeClr val="tx1"/>
                </a:solidFill>
                <a:latin typeface="Calibri" panose="020F0502020204030204" pitchFamily="34" charset="0"/>
                <a:ea typeface="ＭＳ Ｐゴシック" panose="020B0600070205080204" pitchFamily="34" charset="-128"/>
                <a:cs typeface="Calibri" panose="020F0502020204030204" pitchFamily="34" charset="0"/>
              </a:rPr>
              <a:t>ILP </a:t>
            </a:r>
            <a:r>
              <a:rPr lang="en-US" sz="2800" kern="0" dirty="0" err="1">
                <a:solidFill>
                  <a:schemeClr val="tx1"/>
                </a:solidFill>
                <a:latin typeface="Calibri" panose="020F0502020204030204" pitchFamily="34" charset="0"/>
                <a:ea typeface="ＭＳ Ｐゴシック" panose="020B0600070205080204" pitchFamily="34" charset="-128"/>
                <a:cs typeface="Calibri" panose="020F0502020204030204" pitchFamily="34" charset="0"/>
              </a:rPr>
              <a:t>aDVANCED</a:t>
            </a:r>
            <a:endParaRPr lang="en-US" sz="2800" kern="0" dirty="0">
              <a:solidFill>
                <a:schemeClr val="tx1"/>
              </a:solidFill>
              <a:latin typeface="Calibri" panose="020F0502020204030204" pitchFamily="34" charset="0"/>
              <a:ea typeface="ＭＳ Ｐゴシック" panose="020B0600070205080204" pitchFamily="34" charset="-128"/>
              <a:cs typeface="Calibri" panose="020F0502020204030204" pitchFamily="34" charset="0"/>
            </a:endParaRPr>
          </a:p>
          <a:p>
            <a:pPr marL="457200" indent="-457200">
              <a:buFontTx/>
              <a:buChar char="-"/>
            </a:pPr>
            <a:r>
              <a:rPr lang="en-US" sz="2800" kern="0" dirty="0">
                <a:solidFill>
                  <a:schemeClr val="bg1">
                    <a:lumMod val="75000"/>
                  </a:schemeClr>
                </a:solidFill>
                <a:latin typeface="Calibri" panose="020F0502020204030204" pitchFamily="34" charset="0"/>
                <a:ea typeface="ＭＳ Ｐゴシック" panose="020B0600070205080204" pitchFamily="34" charset="-128"/>
                <a:cs typeface="Calibri" panose="020F0502020204030204" pitchFamily="34" charset="0"/>
              </a:rPr>
              <a:t>Intro to RISK MODELING</a:t>
            </a:r>
          </a:p>
          <a:p>
            <a:pPr marL="457200" indent="-457200">
              <a:buFontTx/>
              <a:buChar char="-"/>
            </a:pPr>
            <a:r>
              <a:rPr lang="en-US" sz="2800" kern="0" dirty="0">
                <a:solidFill>
                  <a:schemeClr val="bg1">
                    <a:lumMod val="75000"/>
                  </a:schemeClr>
                </a:solidFill>
                <a:latin typeface="Calibri" panose="020F0502020204030204" pitchFamily="34" charset="0"/>
                <a:ea typeface="ＭＳ Ｐゴシック" panose="020B0600070205080204" pitchFamily="34" charset="-128"/>
                <a:cs typeface="Calibri" panose="020F0502020204030204" pitchFamily="34" charset="0"/>
              </a:rPr>
              <a:t>RISK MODELING practice problems</a:t>
            </a:r>
          </a:p>
          <a:p>
            <a:pPr marL="457200" indent="-457200">
              <a:buFontTx/>
              <a:buChar char="-"/>
            </a:pPr>
            <a:endParaRPr lang="en-US" sz="2800" kern="0" dirty="0">
              <a:solidFill>
                <a:schemeClr val="tx1"/>
              </a:solidFill>
              <a:latin typeface="Calibri" panose="020F0502020204030204" pitchFamily="34" charset="0"/>
              <a:ea typeface="ＭＳ Ｐゴシック" panose="020B0600070205080204" pitchFamily="34" charset="-128"/>
              <a:cs typeface="Calibri" panose="020F0502020204030204" pitchFamily="34" charset="0"/>
            </a:endParaRPr>
          </a:p>
        </p:txBody>
      </p:sp>
      <p:sp>
        <p:nvSpPr>
          <p:cNvPr id="5" name="Slide Number Placeholder 4"/>
          <p:cNvSpPr>
            <a:spLocks noGrp="1"/>
          </p:cNvSpPr>
          <p:nvPr>
            <p:ph type="sldNum" sz="quarter" idx="11"/>
          </p:nvPr>
        </p:nvSpPr>
        <p:spPr>
          <a:xfrm>
            <a:off x="4267200" y="6583713"/>
            <a:ext cx="1905000" cy="274287"/>
          </a:xfrm>
        </p:spPr>
        <p:txBody>
          <a:bodyPr/>
          <a:lstStyle/>
          <a:p>
            <a:fld id="{D800FC57-747A-4054-A3DF-63D163080A4A}" type="slidenum">
              <a:rPr lang="en-US" smtClean="0"/>
              <a:pPr/>
              <a:t>7</a:t>
            </a:fld>
            <a:endParaRPr lang="en-US" dirty="0"/>
          </a:p>
        </p:txBody>
      </p:sp>
      <p:pic>
        <p:nvPicPr>
          <p:cNvPr id="4" name="Picture 2" descr="Chess board game free image">
            <a:extLst>
              <a:ext uri="{FF2B5EF4-FFF2-40B4-BE49-F238E27FC236}">
                <a16:creationId xmlns:a16="http://schemas.microsoft.com/office/drawing/2014/main" id="{5428B39C-3351-2F48-A42A-6E3D58A6699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34000" y="486936"/>
            <a:ext cx="2819399" cy="25443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B44C4AF-1D4B-7D46-97B1-0A3E17923FD7}"/>
              </a:ext>
            </a:extLst>
          </p:cNvPr>
          <p:cNvSpPr txBox="1"/>
          <p:nvPr/>
        </p:nvSpPr>
        <p:spPr>
          <a:xfrm>
            <a:off x="-2057400" y="990600"/>
            <a:ext cx="8763000" cy="584775"/>
          </a:xfrm>
          <a:prstGeom prst="rect">
            <a:avLst/>
          </a:prstGeom>
          <a:noFill/>
        </p:spPr>
        <p:txBody>
          <a:bodyPr wrap="square" rtlCol="0">
            <a:spAutoFit/>
          </a:bodyPr>
          <a:lstStyle/>
          <a:p>
            <a:pPr algn="ctr">
              <a:spcBef>
                <a:spcPts val="450"/>
              </a:spcBef>
            </a:pPr>
            <a:r>
              <a:rPr lang="en-PH" b="1" dirty="0">
                <a:latin typeface="Calibri" panose="020F0502020204030204" pitchFamily="34" charset="0"/>
                <a:ea typeface="Cabin" charset="0"/>
                <a:cs typeface="Calibri" panose="020F0502020204030204" pitchFamily="34" charset="0"/>
              </a:rPr>
              <a:t>Game plan</a:t>
            </a:r>
          </a:p>
        </p:txBody>
      </p:sp>
    </p:spTree>
    <p:extLst>
      <p:ext uri="{BB962C8B-B14F-4D97-AF65-F5344CB8AC3E}">
        <p14:creationId xmlns:p14="http://schemas.microsoft.com/office/powerpoint/2010/main" val="32007090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50278" y="1540639"/>
            <a:ext cx="8741322" cy="2046714"/>
          </a:xfrm>
          <a:prstGeom prst="rect">
            <a:avLst/>
          </a:prstGeom>
        </p:spPr>
        <p:txBody>
          <a:bodyPr wrap="square">
            <a:spAutoFit/>
          </a:bodyPr>
          <a:lstStyle/>
          <a:p>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Suppose we have five projects  and we define binary variables Y1, .., Y5:</a:t>
            </a:r>
          </a:p>
          <a:p>
            <a:endParaRPr lang="en-US" sz="700" dirty="0">
              <a:effectLst>
                <a:outerShdw blurRad="38100" dist="38100" dir="2700000" algn="tl">
                  <a:srgbClr val="FFFFFF"/>
                </a:outerShdw>
              </a:effectLst>
              <a:latin typeface="Calibri" panose="020F0502020204030204" pitchFamily="34" charset="0"/>
              <a:cs typeface="Calibri" panose="020F0502020204030204" pitchFamily="34" charset="0"/>
            </a:endParaRPr>
          </a:p>
          <a:p>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Y1 = 0 means project project 1 is not selected.</a:t>
            </a:r>
          </a:p>
          <a:p>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Y1 = 1 means project project 1 is selected.</a:t>
            </a:r>
          </a:p>
          <a:p>
            <a:endParaRPr lang="en-US" sz="2000" dirty="0">
              <a:effectLst>
                <a:outerShdw blurRad="38100" dist="38100" dir="2700000" algn="tl">
                  <a:srgbClr val="FFFFFF"/>
                </a:outerShdw>
              </a:effectLst>
              <a:latin typeface="Calibri" panose="020F0502020204030204" pitchFamily="34" charset="0"/>
              <a:cs typeface="Calibri" panose="020F0502020204030204" pitchFamily="34" charset="0"/>
            </a:endParaRPr>
          </a:p>
          <a:p>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Suppose project 2 &amp;  project 5 are international projects.</a:t>
            </a:r>
          </a:p>
          <a:p>
            <a:endParaRPr lang="en-US" sz="2000" dirty="0">
              <a:effectLst>
                <a:outerShdw blurRad="38100" dist="38100" dir="2700000" algn="tl">
                  <a:srgbClr val="FFFFFF"/>
                </a:outerShdw>
              </a:effectLst>
              <a:latin typeface="Calibri" panose="020F0502020204030204" pitchFamily="34" charset="0"/>
              <a:cs typeface="Calibri" panose="020F0502020204030204" pitchFamily="34" charset="0"/>
            </a:endParaRPr>
          </a:p>
        </p:txBody>
      </p:sp>
      <p:sp>
        <p:nvSpPr>
          <p:cNvPr id="10" name="Rectangle 9"/>
          <p:cNvSpPr/>
          <p:nvPr/>
        </p:nvSpPr>
        <p:spPr>
          <a:xfrm>
            <a:off x="228600" y="3810000"/>
            <a:ext cx="8653428" cy="2092881"/>
          </a:xfrm>
          <a:prstGeom prst="rect">
            <a:avLst/>
          </a:prstGeom>
        </p:spPr>
        <p:txBody>
          <a:bodyPr wrap="square">
            <a:spAutoFit/>
          </a:bodyPr>
          <a:lstStyle/>
          <a:p>
            <a:r>
              <a:rPr lang="en-US" sz="2000" dirty="0">
                <a:effectLst>
                  <a:outerShdw blurRad="38100" dist="38100" dir="2700000" algn="tl">
                    <a:srgbClr val="FFFFFF"/>
                  </a:outerShdw>
                </a:effectLst>
                <a:latin typeface="Calibri" panose="020F0502020204030204" pitchFamily="34" charset="0"/>
                <a:cs typeface="Calibri" panose="020F0502020204030204" pitchFamily="34" charset="0"/>
              </a:rPr>
              <a:t>We will examine the following logical relationships:</a:t>
            </a:r>
          </a:p>
          <a:p>
            <a:endParaRPr lang="en-US" sz="2000" dirty="0">
              <a:effectLst>
                <a:outerShdw blurRad="38100" dist="38100" dir="2700000" algn="tl">
                  <a:srgbClr val="FFFFFF"/>
                </a:outerShdw>
              </a:effectLst>
              <a:latin typeface="Calibri" panose="020F0502020204030204" pitchFamily="34" charset="0"/>
              <a:cs typeface="Calibri" panose="020F0502020204030204" pitchFamily="34" charset="0"/>
            </a:endParaRPr>
          </a:p>
          <a:p>
            <a:pPr marL="914400" lvl="1" indent="-457200">
              <a:lnSpc>
                <a:spcPct val="90000"/>
              </a:lnSpc>
              <a:buFont typeface="+mj-lt"/>
              <a:buAutoNum type="arabicPeriod"/>
            </a:pPr>
            <a:r>
              <a:rPr lang="en-US" altLang="en-US" sz="2000" dirty="0">
                <a:effectLst>
                  <a:outerShdw blurRad="38100" dist="38100" dir="2700000" algn="tl">
                    <a:srgbClr val="FFFFFF"/>
                  </a:outerShdw>
                </a:effectLst>
                <a:latin typeface="Calibri" panose="020F0502020204030204" pitchFamily="34" charset="0"/>
                <a:cs typeface="Calibri" panose="020F0502020204030204" pitchFamily="34" charset="0"/>
              </a:rPr>
              <a:t>at least m projects must be selected</a:t>
            </a:r>
          </a:p>
          <a:p>
            <a:pPr marL="914400" lvl="1" indent="-457200">
              <a:lnSpc>
                <a:spcPct val="90000"/>
              </a:lnSpc>
              <a:buFont typeface="+mj-lt"/>
              <a:buAutoNum type="arabicPeriod"/>
            </a:pPr>
            <a:r>
              <a:rPr lang="en-US" altLang="en-US" sz="2000" dirty="0">
                <a:effectLst>
                  <a:outerShdw blurRad="38100" dist="38100" dir="2700000" algn="tl">
                    <a:srgbClr val="FFFFFF"/>
                  </a:outerShdw>
                </a:effectLst>
                <a:latin typeface="Calibri" panose="020F0502020204030204" pitchFamily="34" charset="0"/>
                <a:cs typeface="Calibri" panose="020F0502020204030204" pitchFamily="34" charset="0"/>
              </a:rPr>
              <a:t>at most n projects must be selected</a:t>
            </a:r>
          </a:p>
          <a:p>
            <a:pPr marL="914400" lvl="1" indent="-457200">
              <a:lnSpc>
                <a:spcPct val="90000"/>
              </a:lnSpc>
              <a:buFont typeface="+mj-lt"/>
              <a:buAutoNum type="arabicPeriod"/>
            </a:pPr>
            <a:r>
              <a:rPr lang="en-US" altLang="en-US" sz="2000" dirty="0">
                <a:effectLst>
                  <a:outerShdw blurRad="38100" dist="38100" dir="2700000" algn="tl">
                    <a:srgbClr val="FFFFFF"/>
                  </a:outerShdw>
                </a:effectLst>
                <a:latin typeface="Calibri" panose="020F0502020204030204" pitchFamily="34" charset="0"/>
                <a:cs typeface="Calibri" panose="020F0502020204030204" pitchFamily="34" charset="0"/>
              </a:rPr>
              <a:t>exactly k projects must be selected</a:t>
            </a:r>
          </a:p>
          <a:p>
            <a:pPr marL="914400" lvl="1" indent="-457200">
              <a:lnSpc>
                <a:spcPct val="90000"/>
              </a:lnSpc>
              <a:buFont typeface="+mj-lt"/>
              <a:buAutoNum type="arabicPeriod"/>
            </a:pPr>
            <a:r>
              <a:rPr lang="en-US" altLang="en-US" sz="2000" dirty="0">
                <a:effectLst>
                  <a:outerShdw blurRad="38100" dist="38100" dir="2700000" algn="tl">
                    <a:srgbClr val="FFFFFF"/>
                  </a:outerShdw>
                </a:effectLst>
                <a:latin typeface="Calibri" panose="020F0502020204030204" pitchFamily="34" charset="0"/>
                <a:cs typeface="Calibri" panose="020F0502020204030204" pitchFamily="34" charset="0"/>
              </a:rPr>
              <a:t>some projects are mutually exclusive</a:t>
            </a:r>
          </a:p>
          <a:p>
            <a:pPr marL="914400" lvl="1" indent="-457200">
              <a:lnSpc>
                <a:spcPct val="90000"/>
              </a:lnSpc>
              <a:buFont typeface="+mj-lt"/>
              <a:buAutoNum type="arabicPeriod"/>
            </a:pPr>
            <a:r>
              <a:rPr lang="en-US" altLang="en-US" sz="2000" dirty="0">
                <a:effectLst>
                  <a:outerShdw blurRad="38100" dist="38100" dir="2700000" algn="tl">
                    <a:srgbClr val="FFFFFF"/>
                  </a:outerShdw>
                </a:effectLst>
                <a:latin typeface="Calibri" panose="020F0502020204030204" pitchFamily="34" charset="0"/>
                <a:cs typeface="Calibri" panose="020F0502020204030204" pitchFamily="34" charset="0"/>
              </a:rPr>
              <a:t>some projects have contingency relationships</a:t>
            </a:r>
            <a:endParaRPr lang="en-US" sz="2000" dirty="0">
              <a:effectLst>
                <a:outerShdw blurRad="38100" dist="38100" dir="2700000" algn="tl">
                  <a:srgbClr val="FFFFFF"/>
                </a:outerShdw>
              </a:effectLst>
              <a:latin typeface="Calibri" panose="020F0502020204030204" pitchFamily="34" charset="0"/>
              <a:ea typeface="Verdana" pitchFamily="34" charset="0"/>
              <a:cs typeface="Calibri" panose="020F0502020204030204" pitchFamily="34" charset="0"/>
            </a:endParaRPr>
          </a:p>
        </p:txBody>
      </p:sp>
      <p:sp>
        <p:nvSpPr>
          <p:cNvPr id="9" name="TextBox 8"/>
          <p:cNvSpPr txBox="1"/>
          <p:nvPr/>
        </p:nvSpPr>
        <p:spPr>
          <a:xfrm>
            <a:off x="228600" y="228600"/>
            <a:ext cx="8763000" cy="523220"/>
          </a:xfrm>
          <a:prstGeom prst="rect">
            <a:avLst/>
          </a:prstGeom>
          <a:noFill/>
        </p:spPr>
        <p:txBody>
          <a:bodyPr wrap="square" rtlCol="0">
            <a:spAutoFit/>
          </a:bodyPr>
          <a:lstStyle/>
          <a:p>
            <a:pPr algn="ctr">
              <a:spcBef>
                <a:spcPts val="450"/>
              </a:spcBef>
            </a:pPr>
            <a:r>
              <a:rPr lang="en-PH" sz="2800" b="1" dirty="0">
                <a:latin typeface="Calibri" panose="020F0502020204030204" pitchFamily="34" charset="0"/>
                <a:ea typeface="Cabin" charset="0"/>
                <a:cs typeface="Calibri" panose="020F0502020204030204" pitchFamily="34" charset="0"/>
              </a:rPr>
              <a:t>LOGICAL RELATIONSHIPS</a:t>
            </a:r>
          </a:p>
        </p:txBody>
      </p:sp>
      <p:sp>
        <p:nvSpPr>
          <p:cNvPr id="4" name="Slide Number Placeholder 3"/>
          <p:cNvSpPr>
            <a:spLocks noGrp="1"/>
          </p:cNvSpPr>
          <p:nvPr>
            <p:ph type="sldNum" sz="quarter" idx="11"/>
          </p:nvPr>
        </p:nvSpPr>
        <p:spPr>
          <a:xfrm>
            <a:off x="4343400" y="6583713"/>
            <a:ext cx="1905000" cy="274287"/>
          </a:xfrm>
        </p:spPr>
        <p:txBody>
          <a:bodyPr/>
          <a:lstStyle/>
          <a:p>
            <a:fld id="{D800FC57-747A-4054-A3DF-63D163080A4A}" type="slidenum">
              <a:rPr lang="en-US" smtClean="0"/>
              <a:pPr/>
              <a:t>8</a:t>
            </a:fld>
            <a:endParaRPr lang="en-US" dirty="0"/>
          </a:p>
        </p:txBody>
      </p:sp>
      <mc:AlternateContent xmlns:mc="http://schemas.openxmlformats.org/markup-compatibility/2006">
        <mc:Choice xmlns:p14="http://schemas.microsoft.com/office/powerpoint/2010/main" Requires="p14">
          <p:contentPart p14:bwMode="auto" r:id="rId2">
            <p14:nvContentPartPr>
              <p14:cNvPr id="6" name="Ink 5">
                <a:extLst>
                  <a:ext uri="{FF2B5EF4-FFF2-40B4-BE49-F238E27FC236}">
                    <a16:creationId xmlns:a16="http://schemas.microsoft.com/office/drawing/2014/main" id="{A2A86814-C3A9-93EA-8FEC-1D8F4E85E4B2}"/>
                  </a:ext>
                </a:extLst>
              </p14:cNvPr>
              <p14:cNvContentPartPr/>
              <p14:nvPr/>
            </p14:nvContentPartPr>
            <p14:xfrm>
              <a:off x="5142856" y="1997290"/>
              <a:ext cx="175680" cy="559800"/>
            </p14:xfrm>
          </p:contentPart>
        </mc:Choice>
        <mc:Fallback>
          <p:pic>
            <p:nvPicPr>
              <p:cNvPr id="6" name="Ink 5">
                <a:extLst>
                  <a:ext uri="{FF2B5EF4-FFF2-40B4-BE49-F238E27FC236}">
                    <a16:creationId xmlns:a16="http://schemas.microsoft.com/office/drawing/2014/main" id="{A2A86814-C3A9-93EA-8FEC-1D8F4E85E4B2}"/>
                  </a:ext>
                </a:extLst>
              </p:cNvPr>
              <p:cNvPicPr/>
              <p:nvPr/>
            </p:nvPicPr>
            <p:blipFill>
              <a:blip r:embed="rId3"/>
              <a:stretch>
                <a:fillRect/>
              </a:stretch>
            </p:blipFill>
            <p:spPr>
              <a:xfrm>
                <a:off x="5122696" y="1976770"/>
                <a:ext cx="216720" cy="600480"/>
              </a:xfrm>
              <a:prstGeom prst="rect">
                <a:avLst/>
              </a:prstGeom>
            </p:spPr>
          </p:pic>
        </mc:Fallback>
      </mc:AlternateContent>
    </p:spTree>
    <p:extLst>
      <p:ext uri="{BB962C8B-B14F-4D97-AF65-F5344CB8AC3E}">
        <p14:creationId xmlns:p14="http://schemas.microsoft.com/office/powerpoint/2010/main" val="2769086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D56730B-E4ED-EE4E-8CCB-F46E04C6FAEC}"/>
              </a:ext>
            </a:extLst>
          </p:cNvPr>
          <p:cNvSpPr>
            <a:spLocks noGrp="1"/>
          </p:cNvSpPr>
          <p:nvPr>
            <p:ph type="sldNum" sz="quarter" idx="11"/>
          </p:nvPr>
        </p:nvSpPr>
        <p:spPr/>
        <p:txBody>
          <a:bodyPr/>
          <a:lstStyle/>
          <a:p>
            <a:fld id="{D800FC57-747A-4054-A3DF-63D163080A4A}" type="slidenum">
              <a:rPr lang="en-US" smtClean="0"/>
              <a:pPr/>
              <a:t>9</a:t>
            </a:fld>
            <a:endParaRPr lang="en-US" dirty="0"/>
          </a:p>
        </p:txBody>
      </p:sp>
      <p:pic>
        <p:nvPicPr>
          <p:cNvPr id="1030" name="Picture 6" descr="Using Breakout Rooms with Less Stress and Better Results | Faculty Focus">
            <a:extLst>
              <a:ext uri="{FF2B5EF4-FFF2-40B4-BE49-F238E27FC236}">
                <a16:creationId xmlns:a16="http://schemas.microsoft.com/office/drawing/2014/main" id="{E891445F-0072-294B-A7AE-8448247E43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1600200"/>
            <a:ext cx="6426200" cy="341391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283E655-42C6-984C-860E-E239574CE1EB}"/>
              </a:ext>
            </a:extLst>
          </p:cNvPr>
          <p:cNvSpPr txBox="1"/>
          <p:nvPr/>
        </p:nvSpPr>
        <p:spPr>
          <a:xfrm>
            <a:off x="228600" y="228600"/>
            <a:ext cx="8763000" cy="523220"/>
          </a:xfrm>
          <a:prstGeom prst="rect">
            <a:avLst/>
          </a:prstGeom>
          <a:noFill/>
        </p:spPr>
        <p:txBody>
          <a:bodyPr wrap="square" rtlCol="0">
            <a:spAutoFit/>
          </a:bodyPr>
          <a:lstStyle/>
          <a:p>
            <a:pPr algn="ctr">
              <a:spcBef>
                <a:spcPts val="450"/>
              </a:spcBef>
            </a:pPr>
            <a:r>
              <a:rPr lang="en-PH" sz="2800" b="1" dirty="0">
                <a:latin typeface="Calibri" panose="020F0502020204030204" pitchFamily="34" charset="0"/>
                <a:ea typeface="Cabin" charset="0"/>
                <a:cs typeface="Calibri" panose="020F0502020204030204" pitchFamily="34" charset="0"/>
              </a:rPr>
              <a:t>BREAKOUT ROOMS (10 minutes)</a:t>
            </a:r>
          </a:p>
        </p:txBody>
      </p:sp>
      <p:sp>
        <p:nvSpPr>
          <p:cNvPr id="7" name="TextBox 6">
            <a:extLst>
              <a:ext uri="{FF2B5EF4-FFF2-40B4-BE49-F238E27FC236}">
                <a16:creationId xmlns:a16="http://schemas.microsoft.com/office/drawing/2014/main" id="{9E887432-D3C7-E447-B1AD-634412EFED3C}"/>
              </a:ext>
            </a:extLst>
          </p:cNvPr>
          <p:cNvSpPr txBox="1"/>
          <p:nvPr/>
        </p:nvSpPr>
        <p:spPr>
          <a:xfrm>
            <a:off x="-19050" y="5410200"/>
            <a:ext cx="9296400" cy="677108"/>
          </a:xfrm>
          <a:prstGeom prst="rect">
            <a:avLst/>
          </a:prstGeom>
          <a:noFill/>
        </p:spPr>
        <p:txBody>
          <a:bodyPr wrap="square" rtlCol="0">
            <a:spAutoFit/>
          </a:bodyPr>
          <a:lstStyle/>
          <a:p>
            <a:pPr algn="ctr">
              <a:spcBef>
                <a:spcPts val="450"/>
              </a:spcBef>
            </a:pPr>
            <a:r>
              <a:rPr lang="en-US" sz="2000" dirty="0">
                <a:latin typeface="Calibri" panose="020F0502020204030204" pitchFamily="34" charset="0"/>
                <a:ea typeface="Cabin" charset="0"/>
                <a:cs typeface="Calibri" panose="020F0502020204030204" pitchFamily="34" charset="0"/>
              </a:rPr>
              <a:t>Formulate constraints corresponding to each problem on the following slides </a:t>
            </a:r>
            <a:br>
              <a:rPr lang="en-US" sz="2000" dirty="0">
                <a:latin typeface="Calibri" panose="020F0502020204030204" pitchFamily="34" charset="0"/>
                <a:ea typeface="Cabin" charset="0"/>
                <a:cs typeface="Calibri" panose="020F0502020204030204" pitchFamily="34" charset="0"/>
              </a:rPr>
            </a:br>
            <a:endParaRPr lang="en-PH" sz="1800" dirty="0">
              <a:latin typeface="Calibri" panose="020F0502020204030204" pitchFamily="34" charset="0"/>
              <a:ea typeface="Cabin" charset="0"/>
              <a:cs typeface="Calibri" panose="020F0502020204030204" pitchFamily="34" charset="0"/>
            </a:endParaRPr>
          </a:p>
        </p:txBody>
      </p:sp>
    </p:spTree>
    <p:extLst>
      <p:ext uri="{BB962C8B-B14F-4D97-AF65-F5344CB8AC3E}">
        <p14:creationId xmlns:p14="http://schemas.microsoft.com/office/powerpoint/2010/main" val="259007820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XPANDSHOWBAR" val="True"/>
  <p:tag name="ANSWERNOWTEXT" val="Answer Now"/>
  <p:tag name="RESPTABLESTYLE" val="-1"/>
  <p:tag name="ALLOWDUPLICATES" val="False"/>
  <p:tag name="AUTOADVANCE" val="False"/>
  <p:tag name="STDCHART" val="1"/>
  <p:tag name="BUBBLENAMEVISIBLE" val="True"/>
  <p:tag name="DEFAULTNUMTEAMS" val="5"/>
  <p:tag name="CUSTOMCELLBACKCOLOR2" val="-13395457"/>
  <p:tag name="DISPLAYNAME" val="True"/>
  <p:tag name="GRIDROTATIONINTERVAL" val="2"/>
  <p:tag name="POLLINGCYCLE" val="2"/>
  <p:tag name="INCLUDENONRESPONDERS" val="False"/>
  <p:tag name="ALLOWUSERFEEDBACK" val="True"/>
  <p:tag name="REALTIMEBACKUPPATH" val="(None)"/>
  <p:tag name="FIBDISPLAYKEYWORDS" val="True"/>
  <p:tag name="USESECONDARYMONITOR" val="True"/>
  <p:tag name="RESPCOUNTERSTYLE" val="-1"/>
  <p:tag name="NUMRESPONSES" val="1"/>
  <p:tag name="REVIEWONLY" val="False"/>
  <p:tag name="TEAMSINLEADERBOARD" val="5"/>
  <p:tag name="BUBBLEGROUPING" val="3"/>
  <p:tag name="CUSTOMCELLBACKCOLOR3" val="-268652"/>
  <p:tag name="DISPLAYDEVICEID" val="True"/>
  <p:tag name="GRIDPOSITION" val="1"/>
  <p:tag name="MULTIRESPDIVISOR" val="1"/>
  <p:tag name="INCORRECTPOINTVALUE" val="0"/>
  <p:tag name="CHARTSCALE" val="True"/>
  <p:tag name="TPVERSION" val="2008"/>
  <p:tag name="ANSWERNOWSTYLE" val="-1"/>
  <p:tag name="INPUTSOURCE" val="1"/>
  <p:tag name="ROTATIONINTERVAL" val="2"/>
  <p:tag name="BUBBLESIZEVISIBLE" val="True"/>
  <p:tag name="CUSTOMCELLBACKCOLOR1" val="-657956"/>
  <p:tag name="CHARTLABELS" val="0"/>
  <p:tag name="CORRECTPOINTVALUE" val="100"/>
  <p:tag name="FIBDISPLAYRESULTS" val="True"/>
  <p:tag name="SHOWBARVISIBLE" val="True"/>
  <p:tag name="COUNTDOWNSECONDS" val="10"/>
  <p:tag name="AUTOUPDATEALIASES" val="True"/>
  <p:tag name="CUSTOMGRIDBACKCOLOR" val="-2830136"/>
  <p:tag name="DISPLAYDEVICENUMBER" val="True"/>
  <p:tag name="RESETCHARTS" val="True"/>
  <p:tag name="ZEROBASED" val="False"/>
  <p:tag name="BACKUPSESSIONS" val="True"/>
  <p:tag name="MAXRESPONDERS" val="5"/>
  <p:tag name="PARTLISTDEFAULT" val="0"/>
  <p:tag name="FIBNUMRESULTS" val="5"/>
  <p:tag name="RESPCOUNTERFORMAT" val="0"/>
  <p:tag name="BUBBLEVALUEFORMAT" val="0.0"/>
  <p:tag name="AUTOADJUSTPARTRANGE" val="True"/>
  <p:tag name="BACKUPMAINTENANCE" val="7"/>
  <p:tag name="CUSTOMCELLBACKCOLOR4" val="-8355712"/>
  <p:tag name="REALTIMEBACKUP" val="False"/>
  <p:tag name="CHARTVALUEFORMAT" val="0%"/>
  <p:tag name="CHARTCOLORS" val="0"/>
  <p:tag name="COUNTDOWNSTYLE" val="-1"/>
  <p:tag name="INCLUDEPPT" val="True"/>
  <p:tag name="CUSTOMCELLFORECOLOR" val="-16777216"/>
  <p:tag name="PARTICIPANTSINLEADERBOARD" val="5"/>
  <p:tag name="BULLETTYPE" val="3"/>
  <p:tag name="FIBINCLUDEOTHER" val="True"/>
  <p:tag name="DELIMITERS" val="3.1"/>
  <p:tag name="POWERPOINTVERSION" val="12.0"/>
  <p:tag name="ADVANCEDSETTINGSVIEW" val="True"/>
  <p:tag name="AUTOSIZEGRID" val="False"/>
  <p:tag name="USESCHEMECOLORS" val="False"/>
  <p:tag name="GRIDOPACITY" val="100"/>
  <p:tag name="GRIDSIZE" val="{Width=1024, Height=738}"/>
</p:tagLst>
</file>

<file path=ppt/theme/theme1.xml><?xml version="1.0" encoding="utf-8"?>
<a:theme xmlns:a="http://schemas.openxmlformats.org/drawingml/2006/main" name="2_presentation template_white">
  <a:themeElements>
    <a:clrScheme name="Custom 2">
      <a:dk1>
        <a:srgbClr val="081F5B"/>
      </a:dk1>
      <a:lt1>
        <a:srgbClr val="FFFFFF"/>
      </a:lt1>
      <a:dk2>
        <a:srgbClr val="081F5B"/>
      </a:dk2>
      <a:lt2>
        <a:srgbClr val="B8AB9E"/>
      </a:lt2>
      <a:accent1>
        <a:srgbClr val="D64B00"/>
      </a:accent1>
      <a:accent2>
        <a:srgbClr val="103FB9"/>
      </a:accent2>
      <a:accent3>
        <a:srgbClr val="FFFFFF"/>
      </a:accent3>
      <a:accent4>
        <a:srgbClr val="06194C"/>
      </a:accent4>
      <a:accent5>
        <a:srgbClr val="FFCAAD"/>
      </a:accent5>
      <a:accent6>
        <a:srgbClr val="D29E0D"/>
      </a:accent6>
      <a:hlink>
        <a:srgbClr val="B8AB9E"/>
      </a:hlink>
      <a:folHlink>
        <a:srgbClr val="BF3119"/>
      </a:folHlink>
    </a:clrScheme>
    <a:fontScheme name="Cabinnn">
      <a:majorFont>
        <a:latin typeface="Cabin"/>
        <a:ea typeface=""/>
        <a:cs typeface=""/>
      </a:majorFont>
      <a:minorFont>
        <a:latin typeface="Cabi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smtClean="0">
            <a:ln>
              <a:noFill/>
            </a:ln>
            <a:solidFill>
              <a:srgbClr val="081F5B"/>
            </a:solidFill>
            <a:effectLst/>
            <a:latin typeface="NewsGoth BT"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3200" b="0" i="0" u="none" strike="noStrike" cap="none" normalizeH="0" baseline="0" smtClean="0">
            <a:ln>
              <a:noFill/>
            </a:ln>
            <a:solidFill>
              <a:srgbClr val="081F5B"/>
            </a:solidFill>
            <a:effectLst/>
            <a:latin typeface="NewsGoth BT" pitchFamily="34" charset="0"/>
          </a:defRPr>
        </a:defPPr>
      </a:lstStyle>
    </a:lnDef>
  </a:objectDefaults>
  <a:extraClrSchemeLst>
    <a:extraClrScheme>
      <a:clrScheme name="presentation template_whi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resentation template_whi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presentation template_whi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presentation template_whi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presentation template_whi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presentation template_whi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presentation template_whi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presentation template_whi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presentation template_whi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presentation template_whi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presentation template_whi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presentation template_whi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presentation template_white 13">
        <a:dk1>
          <a:srgbClr val="081F5B"/>
        </a:dk1>
        <a:lt1>
          <a:srgbClr val="FFFFFF"/>
        </a:lt1>
        <a:dk2>
          <a:srgbClr val="081F5B"/>
        </a:dk2>
        <a:lt2>
          <a:srgbClr val="B8AB9E"/>
        </a:lt2>
        <a:accent1>
          <a:srgbClr val="FF9933"/>
        </a:accent1>
        <a:accent2>
          <a:srgbClr val="E8AF10"/>
        </a:accent2>
        <a:accent3>
          <a:srgbClr val="FFFFFF"/>
        </a:accent3>
        <a:accent4>
          <a:srgbClr val="06194C"/>
        </a:accent4>
        <a:accent5>
          <a:srgbClr val="FFCAAD"/>
        </a:accent5>
        <a:accent6>
          <a:srgbClr val="D29E0D"/>
        </a:accent6>
        <a:hlink>
          <a:srgbClr val="B8AB9E"/>
        </a:hlink>
        <a:folHlink>
          <a:srgbClr val="BF3119"/>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47150</TotalTime>
  <Words>3429</Words>
  <Application>Microsoft Office PowerPoint</Application>
  <PresentationFormat>On-screen Show (4:3)</PresentationFormat>
  <Paragraphs>607</Paragraphs>
  <Slides>49</Slides>
  <Notes>17</Notes>
  <HiddenSlides>0</HiddenSlides>
  <MMClips>1</MMClips>
  <ScaleCrop>false</ScaleCrop>
  <HeadingPairs>
    <vt:vector size="4" baseType="variant">
      <vt:variant>
        <vt:lpstr>Theme</vt:lpstr>
      </vt:variant>
      <vt:variant>
        <vt:i4>1</vt:i4>
      </vt:variant>
      <vt:variant>
        <vt:lpstr>Slide Titles</vt:lpstr>
      </vt:variant>
      <vt:variant>
        <vt:i4>49</vt:i4>
      </vt:variant>
    </vt:vector>
  </HeadingPairs>
  <TitlesOfParts>
    <vt:vector size="50" baseType="lpstr">
      <vt:lpstr>2_presentation template_white</vt:lpstr>
      <vt:lpstr>PowerPoint Presentation</vt:lpstr>
      <vt:lpstr>This week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Key Risk Modeling Terms</vt:lpstr>
      <vt:lpstr>States of the world</vt:lpstr>
      <vt:lpstr>Example 1: Decision Tree</vt:lpstr>
      <vt:lpstr>Risk modeling: decision Trees</vt:lpstr>
      <vt:lpstr>Example 1: Decision Tree</vt:lpstr>
      <vt:lpstr>Example 2: Compound events/ conditional probabilities</vt:lpstr>
      <vt:lpstr>Example 2: Compound events/ conditional probabilities</vt:lpstr>
      <vt:lpstr>Compound decision trees</vt:lpstr>
      <vt:lpstr>Multiple Decisions</vt:lpstr>
      <vt:lpstr>Software for Drawing Trees</vt:lpstr>
      <vt:lpstr>Drawing Trees in SilverDecisions</vt:lpstr>
      <vt:lpstr>Drawing Trees in SilverDecisions</vt:lpstr>
      <vt:lpstr>Drawing Trees in SilverDecisions</vt:lpstr>
      <vt:lpstr>PowerPoint Presentation</vt:lpstr>
      <vt:lpstr>PowerPoint Presentation</vt:lpstr>
      <vt:lpstr>PowerPoint Presentation</vt:lpstr>
      <vt:lpstr>PowerPoint Presentation</vt:lpstr>
      <vt:lpstr>GAP for Risk Modeling</vt:lpstr>
      <vt:lpstr>Key Decision Analysis Terms: Lucky Strike</vt:lpstr>
      <vt:lpstr>Key Decision Analysis Terms: Lucky Strike</vt:lpstr>
      <vt:lpstr>Profit Payoff Decision Criteria</vt:lpstr>
      <vt:lpstr>Maximax Criterion: Lucky Strike</vt:lpstr>
      <vt:lpstr>Maximin Criterion: Lucky Strike</vt:lpstr>
      <vt:lpstr>Minimax Regret Criterion: Lucky Strike</vt:lpstr>
      <vt:lpstr>Decision Criteria &amp; Expected Profit</vt:lpstr>
      <vt:lpstr>Max Expected Profit Criterion: Lucky Strike</vt:lpstr>
      <vt:lpstr>Decision Tree: Lucky Strike</vt:lpstr>
      <vt:lpstr>Payoff vs Cost</vt:lpstr>
      <vt:lpstr>PowerPoint Presentation</vt:lpstr>
      <vt:lpstr>PowerPoint Presentation</vt:lpstr>
      <vt:lpstr>PowerPoint Presentation</vt:lpstr>
      <vt:lpstr>Practice Problem 2: Healthcare and Risk Modeling</vt:lpstr>
      <vt:lpstr>Practice Problem 2: Healthcare and Risk Modeling</vt:lpstr>
      <vt:lpstr>Healthcare and Risk Modeling: Answer a)</vt:lpstr>
      <vt:lpstr>Healthcare and Risk Modeling: Answer b)</vt:lpstr>
      <vt:lpstr>Healthcare and Risk Modeling: Answer c), d)</vt:lpstr>
    </vt:vector>
  </TitlesOfParts>
  <Company>University of Michigan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University of Michigan</dc:creator>
  <cp:lastModifiedBy>Piyush Agrawal</cp:lastModifiedBy>
  <cp:revision>1154</cp:revision>
  <dcterms:created xsi:type="dcterms:W3CDTF">2003-10-08T12:27:16Z</dcterms:created>
  <dcterms:modified xsi:type="dcterms:W3CDTF">2024-12-14T16:55:30Z</dcterms:modified>
</cp:coreProperties>
</file>

<file path=docProps/thumbnail.jpeg>
</file>